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6" r:id="rId2"/>
    <p:sldId id="257" r:id="rId3"/>
    <p:sldId id="260" r:id="rId4"/>
    <p:sldId id="258" r:id="rId5"/>
    <p:sldId id="261" r:id="rId6"/>
    <p:sldId id="259" r:id="rId7"/>
    <p:sldId id="262" r:id="rId8"/>
    <p:sldId id="263" r:id="rId9"/>
    <p:sldId id="264" r:id="rId10"/>
    <p:sldId id="271" r:id="rId11"/>
    <p:sldId id="265" r:id="rId12"/>
    <p:sldId id="267" r:id="rId13"/>
    <p:sldId id="266" r:id="rId14"/>
    <p:sldId id="268" r:id="rId15"/>
    <p:sldId id="269" r:id="rId16"/>
    <p:sldId id="270" r:id="rId17"/>
    <p:sldId id="272"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Doan" initials="TD" lastIdx="3" clrIdx="0">
    <p:extLst>
      <p:ext uri="{19B8F6BF-5375-455C-9EA6-DF929625EA0E}">
        <p15:presenceInfo xmlns:p15="http://schemas.microsoft.com/office/powerpoint/2012/main" userId="735093b948f783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86" d="100"/>
          <a:sy n="86" d="100"/>
        </p:scale>
        <p:origin x="33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DF26F76-51C2-4671-B153-DA218940A95A}" type="datetimeFigureOut">
              <a:rPr lang="en-US" smtClean="0"/>
              <a:t>22/09/2022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203AED7-A85C-427E-8072-7587E04FB54A}" type="slidenum">
              <a:rPr lang="en-US" smtClean="0"/>
              <a:t>‹#›</a:t>
            </a:fld>
            <a:endParaRPr lang="en-US"/>
          </a:p>
        </p:txBody>
      </p:sp>
    </p:spTree>
    <p:extLst>
      <p:ext uri="{BB962C8B-B14F-4D97-AF65-F5344CB8AC3E}">
        <p14:creationId xmlns:p14="http://schemas.microsoft.com/office/powerpoint/2010/main" val="4036847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02360B9-4363-431E-AA27-1346D82775C8}" type="datetimeFigureOut">
              <a:rPr lang="vi-VN" smtClean="0"/>
              <a:t>22/09/2022</a:t>
            </a:fld>
            <a:endParaRPr lang="vi-VN"/>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59A8D60-34D0-48B4-A8DE-352339972468}" type="slidenum">
              <a:rPr lang="vi-VN" smtClean="0"/>
              <a:t>‹#›</a:t>
            </a:fld>
            <a:endParaRPr lang="vi-VN"/>
          </a:p>
        </p:txBody>
      </p:sp>
    </p:spTree>
    <p:extLst>
      <p:ext uri="{BB962C8B-B14F-4D97-AF65-F5344CB8AC3E}">
        <p14:creationId xmlns:p14="http://schemas.microsoft.com/office/powerpoint/2010/main" val="47318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A59A8D60-34D0-48B4-A8DE-352339972468}" type="slidenum">
              <a:rPr lang="vi-VN" smtClean="0"/>
              <a:t>2</a:t>
            </a:fld>
            <a:endParaRPr lang="vi-VN"/>
          </a:p>
        </p:txBody>
      </p:sp>
    </p:spTree>
    <p:extLst>
      <p:ext uri="{BB962C8B-B14F-4D97-AF65-F5344CB8AC3E}">
        <p14:creationId xmlns:p14="http://schemas.microsoft.com/office/powerpoint/2010/main" val="54587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A59A8D60-34D0-48B4-A8DE-352339972468}" type="slidenum">
              <a:rPr lang="vi-VN" smtClean="0"/>
              <a:t>6</a:t>
            </a:fld>
            <a:endParaRPr lang="vi-VN"/>
          </a:p>
        </p:txBody>
      </p:sp>
    </p:spTree>
    <p:extLst>
      <p:ext uri="{BB962C8B-B14F-4D97-AF65-F5344CB8AC3E}">
        <p14:creationId xmlns:p14="http://schemas.microsoft.com/office/powerpoint/2010/main" val="3530131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22/09/2022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22/09/2022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22/09/2022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22/09/2022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22/09/2022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22/09/2022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22/09/2022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22/09/2022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22/09/2022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22/09/2022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22/09/2022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22/09/2022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22/09/2022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22/09/2022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22/09/2022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22/09/2022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22/09/2022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22/09/2022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1388" y="1215735"/>
            <a:ext cx="10242848" cy="3121488"/>
          </a:xfrm>
        </p:spPr>
        <p:txBody>
          <a:bodyPr/>
          <a:lstStyle/>
          <a:p>
            <a:pPr algn="ctr">
              <a:lnSpc>
                <a:spcPct val="250000"/>
              </a:lnSpc>
            </a:pPr>
            <a:r>
              <a:rPr lang="en-US" sz="4000" b="1" dirty="0">
                <a:latin typeface="Times New Roman" pitchFamily="18" charset="0"/>
                <a:cs typeface="Times New Roman" pitchFamily="18" charset="0"/>
              </a:rPr>
              <a:t>HƯỚNG DẪN SINH VIÊN </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3200" dirty="0">
                <a:latin typeface="Times New Roman" pitchFamily="18" charset="0"/>
                <a:cs typeface="Times New Roman" pitchFamily="18" charset="0"/>
              </a:rPr>
              <a:t>SỬ DỤNG CỔNG THÔNG TIN ĐẠI HỌC QUỐC GIA</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85286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9" y="1794123"/>
            <a:ext cx="11218460" cy="4989232"/>
          </a:xfrm>
          <a:solidFill>
            <a:schemeClr val="accent6">
              <a:lumMod val="50000"/>
            </a:schemeClr>
          </a:solidFill>
        </p:spPr>
        <p:txBody>
          <a:bodyPr>
            <a:noAutofit/>
          </a:bodyPr>
          <a:lstStyle/>
          <a:p>
            <a:pPr algn="just">
              <a:lnSpc>
                <a:spcPct val="160000"/>
              </a:lnSpc>
            </a:pPr>
            <a:r>
              <a:rPr lang="vi-VN" sz="2200" dirty="0">
                <a:solidFill>
                  <a:schemeClr val="bg1"/>
                </a:solidFill>
                <a:latin typeface="+mj-lt"/>
                <a:cs typeface="Arial" panose="020B0604020202020204" pitchFamily="34" charset="0"/>
              </a:rPr>
              <a:t>Ư</a:t>
            </a:r>
            <a:r>
              <a:rPr lang="en-US" sz="2200" dirty="0">
                <a:solidFill>
                  <a:schemeClr val="bg1"/>
                </a:solidFill>
                <a:latin typeface="+mj-lt"/>
                <a:cs typeface="Arial" panose="020B0604020202020204" pitchFamily="34" charset="0"/>
              </a:rPr>
              <a:t>u </a:t>
            </a:r>
            <a:r>
              <a:rPr lang="en-US" sz="2200" dirty="0" err="1">
                <a:solidFill>
                  <a:schemeClr val="bg1"/>
                </a:solidFill>
                <a:latin typeface="+mj-lt"/>
                <a:cs typeface="Arial" panose="020B0604020202020204" pitchFamily="34" charset="0"/>
              </a:rPr>
              <a:t>tiên</a:t>
            </a:r>
            <a:r>
              <a:rPr lang="en-US" sz="2200" dirty="0">
                <a:solidFill>
                  <a:schemeClr val="bg1"/>
                </a:solidFill>
                <a:latin typeface="+mj-lt"/>
                <a:cs typeface="Arial" panose="020B0604020202020204" pitchFamily="34" charset="0"/>
              </a:rPr>
              <a:t> </a:t>
            </a:r>
            <a:r>
              <a:rPr lang="vi-VN" sz="2200" dirty="0">
                <a:solidFill>
                  <a:schemeClr val="bg1"/>
                </a:solidFill>
                <a:latin typeface="+mj-lt"/>
                <a:cs typeface="Arial" panose="020B0604020202020204" pitchFamily="34" charset="0"/>
              </a:rPr>
              <a:t>đ</a:t>
            </a:r>
            <a:r>
              <a:rPr lang="en-US" sz="2200" dirty="0" err="1">
                <a:solidFill>
                  <a:schemeClr val="bg1"/>
                </a:solidFill>
                <a:latin typeface="+mj-lt"/>
                <a:cs typeface="Arial" panose="020B0604020202020204" pitchFamily="34" charset="0"/>
              </a:rPr>
              <a:t>ăng</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ký</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học</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phần</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thể</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dục</a:t>
            </a:r>
            <a:r>
              <a:rPr lang="en-US" sz="2200" dirty="0">
                <a:solidFill>
                  <a:schemeClr val="bg1"/>
                </a:solidFill>
                <a:latin typeface="+mj-lt"/>
                <a:cs typeface="Arial" panose="020B0604020202020204" pitchFamily="34" charset="0"/>
              </a:rPr>
              <a:t> ĐẦU TIÊN </a:t>
            </a:r>
            <a:r>
              <a:rPr lang="en-US" sz="2200" dirty="0" err="1">
                <a:solidFill>
                  <a:schemeClr val="bg1"/>
                </a:solidFill>
                <a:latin typeface="+mj-lt"/>
                <a:cs typeface="Arial" panose="020B0604020202020204" pitchFamily="34" charset="0"/>
              </a:rPr>
              <a:t>ngay</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khi</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vào</a:t>
            </a:r>
            <a:r>
              <a:rPr lang="en-US" sz="2200" dirty="0">
                <a:solidFill>
                  <a:schemeClr val="bg1"/>
                </a:solidFill>
                <a:latin typeface="+mj-lt"/>
                <a:cs typeface="Arial" panose="020B0604020202020204" pitchFamily="34" charset="0"/>
              </a:rPr>
              <a:t> PORTAL. “GHI NHẬN” </a:t>
            </a:r>
            <a:r>
              <a:rPr lang="en-US" sz="2200" dirty="0" err="1">
                <a:solidFill>
                  <a:schemeClr val="bg1"/>
                </a:solidFill>
                <a:latin typeface="+mj-lt"/>
                <a:cs typeface="Arial" panose="020B0604020202020204" pitchFamily="34" charset="0"/>
              </a:rPr>
              <a:t>ngay</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sau</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khi</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chọn</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học</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phần</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để</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đăng</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ký</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thành</a:t>
            </a:r>
            <a:r>
              <a:rPr lang="en-US" sz="2200" dirty="0">
                <a:solidFill>
                  <a:schemeClr val="bg1"/>
                </a:solidFill>
                <a:latin typeface="+mj-lt"/>
                <a:cs typeface="Arial" panose="020B0604020202020204" pitchFamily="34" charset="0"/>
              </a:rPr>
              <a:t> </a:t>
            </a:r>
            <a:r>
              <a:rPr lang="en-US" sz="2200" dirty="0" err="1">
                <a:solidFill>
                  <a:schemeClr val="bg1"/>
                </a:solidFill>
                <a:latin typeface="+mj-lt"/>
                <a:cs typeface="Arial" panose="020B0604020202020204" pitchFamily="34" charset="0"/>
              </a:rPr>
              <a:t>công</a:t>
            </a:r>
            <a:r>
              <a:rPr lang="en-US" sz="2200" dirty="0">
                <a:solidFill>
                  <a:schemeClr val="bg1"/>
                </a:solidFill>
                <a:latin typeface="+mj-lt"/>
                <a:cs typeface="Arial" panose="020B0604020202020204" pitchFamily="34" charset="0"/>
              </a:rPr>
              <a:t>. </a:t>
            </a:r>
            <a:endParaRPr lang="en-US" sz="2200" dirty="0" smtClean="0">
              <a:solidFill>
                <a:schemeClr val="bg1"/>
              </a:solidFill>
              <a:latin typeface="+mj-lt"/>
              <a:cs typeface="Arial" panose="020B0604020202020204" pitchFamily="34" charset="0"/>
            </a:endParaRPr>
          </a:p>
          <a:p>
            <a:pPr algn="just">
              <a:lnSpc>
                <a:spcPct val="160000"/>
              </a:lnSpc>
            </a:pPr>
            <a:r>
              <a:rPr lang="en-US" sz="2200" dirty="0" err="1" smtClean="0">
                <a:solidFill>
                  <a:schemeClr val="bg1"/>
                </a:solidFill>
                <a:latin typeface="+mj-lt"/>
                <a:cs typeface="Arial" panose="020B0604020202020204" pitchFamily="34" charset="0"/>
              </a:rPr>
              <a:t>Nếu</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gặp</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trục</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trặc</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trong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quá</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trình</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đăng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ký</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học</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sinh</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viên</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mang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theo</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bản</a:t>
            </a:r>
            <a:r>
              <a:rPr lang="en-US" sz="2200" dirty="0" smtClean="0">
                <a:solidFill>
                  <a:schemeClr val="bg1"/>
                </a:solidFill>
                <a:latin typeface="+mj-lt"/>
                <a:cs typeface="Arial" panose="020B0604020202020204" pitchFamily="34" charset="0"/>
              </a:rPr>
              <a:t> in </a:t>
            </a:r>
            <a:r>
              <a:rPr lang="en-US" sz="2200" dirty="0" err="1" smtClean="0">
                <a:solidFill>
                  <a:schemeClr val="bg1"/>
                </a:solidFill>
                <a:latin typeface="+mj-lt"/>
                <a:cs typeface="Arial" panose="020B0604020202020204" pitchFamily="34" charset="0"/>
              </a:rPr>
              <a:t>kết</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quả</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đăng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ký</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học</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đến</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Phòng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Đào</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tạo</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Phòng</a:t>
            </a:r>
            <a:r>
              <a:rPr lang="en-US" sz="2200" dirty="0" smtClean="0">
                <a:solidFill>
                  <a:schemeClr val="bg1"/>
                </a:solidFill>
                <a:latin typeface="+mj-lt"/>
                <a:cs typeface="Arial" panose="020B0604020202020204" pitchFamily="34" charset="0"/>
              </a:rPr>
              <a:t> </a:t>
            </a:r>
            <a:r>
              <a:rPr lang="en-US" sz="2200" dirty="0" smtClean="0">
                <a:solidFill>
                  <a:schemeClr val="bg1"/>
                </a:solidFill>
                <a:latin typeface="+mj-lt"/>
                <a:cs typeface="Arial" panose="020B0604020202020204" pitchFamily="34" charset="0"/>
              </a:rPr>
              <a:t>401</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nhà</a:t>
            </a:r>
            <a:r>
              <a:rPr lang="en-US" sz="2200" dirty="0" smtClean="0">
                <a:solidFill>
                  <a:schemeClr val="bg1"/>
                </a:solidFill>
                <a:latin typeface="+mj-lt"/>
                <a:cs typeface="Arial" panose="020B0604020202020204" pitchFamily="34" charset="0"/>
              </a:rPr>
              <a:t> E4) </a:t>
            </a:r>
            <a:r>
              <a:rPr lang="en-US" sz="2200" dirty="0" err="1" smtClean="0">
                <a:solidFill>
                  <a:schemeClr val="bg1"/>
                </a:solidFill>
                <a:latin typeface="+mj-lt"/>
                <a:cs typeface="Arial" panose="020B0604020202020204" pitchFamily="34" charset="0"/>
              </a:rPr>
              <a:t>để</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giải</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quyết</a:t>
            </a:r>
            <a:r>
              <a:rPr lang="en-US" sz="2200" dirty="0" smtClean="0">
                <a:solidFill>
                  <a:schemeClr val="bg1"/>
                </a:solidFill>
                <a:latin typeface="+mj-lt"/>
                <a:cs typeface="Arial" panose="020B0604020202020204" pitchFamily="34" charset="0"/>
              </a:rPr>
              <a:t>.</a:t>
            </a:r>
          </a:p>
          <a:p>
            <a:pPr algn="just">
              <a:lnSpc>
                <a:spcPct val="160000"/>
              </a:lnSpc>
            </a:pPr>
            <a:r>
              <a:rPr lang="en-US" sz="2200" dirty="0" err="1" smtClean="0">
                <a:solidFill>
                  <a:schemeClr val="bg1"/>
                </a:solidFill>
                <a:latin typeface="+mj-lt"/>
                <a:cs typeface="Arial" panose="020B0604020202020204" pitchFamily="34" charset="0"/>
              </a:rPr>
              <a:t>Sinh</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viên</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tự</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bảo</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mật</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tài</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khoản</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đăng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ký</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học</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Phòng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Đào</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tạo</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không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giải</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quyết</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trường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hợp</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gặp</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trục</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trặc</a:t>
            </a:r>
            <a:r>
              <a:rPr lang="en-US" sz="2200" dirty="0" smtClean="0">
                <a:solidFill>
                  <a:schemeClr val="bg1"/>
                </a:solidFill>
                <a:latin typeface="+mj-lt"/>
                <a:cs typeface="Arial" panose="020B0604020202020204" pitchFamily="34" charset="0"/>
              </a:rPr>
              <a:t> do </a:t>
            </a:r>
            <a:r>
              <a:rPr lang="en-US" sz="2200" dirty="0" err="1" smtClean="0">
                <a:solidFill>
                  <a:schemeClr val="bg1"/>
                </a:solidFill>
                <a:latin typeface="+mj-lt"/>
                <a:cs typeface="Arial" panose="020B0604020202020204" pitchFamily="34" charset="0"/>
              </a:rPr>
              <a:t>sinh</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viên</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cho</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người</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khác</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sử</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dụng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tài</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khoản</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và</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mật</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khẩu</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của</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mình</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để</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đăng</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ký</a:t>
            </a:r>
            <a:r>
              <a:rPr lang="en-US" sz="2200" dirty="0" smtClean="0">
                <a:solidFill>
                  <a:schemeClr val="bg1"/>
                </a:solidFill>
                <a:latin typeface="+mj-lt"/>
                <a:cs typeface="Arial" panose="020B0604020202020204" pitchFamily="34" charset="0"/>
              </a:rPr>
              <a:t> </a:t>
            </a:r>
            <a:r>
              <a:rPr lang="en-US" sz="2200" dirty="0" err="1" smtClean="0">
                <a:solidFill>
                  <a:schemeClr val="bg1"/>
                </a:solidFill>
                <a:latin typeface="+mj-lt"/>
                <a:cs typeface="Arial" panose="020B0604020202020204" pitchFamily="34" charset="0"/>
              </a:rPr>
              <a:t>học</a:t>
            </a:r>
            <a:r>
              <a:rPr lang="en-US" sz="2200" dirty="0" smtClean="0">
                <a:solidFill>
                  <a:schemeClr val="bg1"/>
                </a:solidFill>
                <a:latin typeface="+mj-lt"/>
                <a:cs typeface="Arial" panose="020B0604020202020204" pitchFamily="34" charset="0"/>
              </a:rPr>
              <a:t>.</a:t>
            </a:r>
          </a:p>
          <a:p>
            <a:pPr algn="just">
              <a:lnSpc>
                <a:spcPct val="160000"/>
              </a:lnSpc>
            </a:pPr>
            <a:endParaRPr lang="en-US" sz="2000" dirty="0">
              <a:solidFill>
                <a:schemeClr val="bg1"/>
              </a:solidFill>
              <a:latin typeface="Arial" panose="020B0604020202020204" pitchFamily="34" charset="0"/>
              <a:cs typeface="Arial" panose="020B0604020202020204" pitchFamily="34" charset="0"/>
            </a:endParaRPr>
          </a:p>
        </p:txBody>
      </p:sp>
      <p:sp>
        <p:nvSpPr>
          <p:cNvPr id="4" name="Title 1"/>
          <p:cNvSpPr txBox="1">
            <a:spLocks noGrp="1"/>
          </p:cNvSpPr>
          <p:nvPr>
            <p:ph type="title"/>
          </p:nvPr>
        </p:nvSpPr>
        <p:spPr bwMode="gray">
          <a:xfrm>
            <a:off x="436729" y="186691"/>
            <a:ext cx="9855494" cy="139951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panose="020B0604020202020204" pitchFamily="34" charset="0"/>
                <a:cs typeface="Arial" panose="020B0604020202020204" pitchFamily="34" charset="0"/>
              </a:rPr>
              <a:t>5. Đăng ký học - Một số lưu ý khi đăng ký học</a:t>
            </a: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123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499" y="537250"/>
            <a:ext cx="8761413" cy="706964"/>
          </a:xfrm>
        </p:spPr>
        <p:txBody>
          <a:bodyPr/>
          <a:lstStyle/>
          <a:p>
            <a:r>
              <a:rPr lang="en-US">
                <a:latin typeface="Arial" panose="020B0604020202020204" pitchFamily="34" charset="0"/>
                <a:cs typeface="Arial" panose="020B0604020202020204" pitchFamily="34" charset="0"/>
              </a:rPr>
              <a:t>6. Đề cương môn học</a:t>
            </a:r>
            <a:endParaRPr lang="vi-VN">
              <a:latin typeface="Arial" panose="020B0604020202020204" pitchFamily="34" charset="0"/>
              <a:cs typeface="Arial" panose="020B0604020202020204" pitchFamily="34" charset="0"/>
            </a:endParaRPr>
          </a:p>
        </p:txBody>
      </p:sp>
      <p:sp>
        <p:nvSpPr>
          <p:cNvPr id="4" name="TextBox 3"/>
          <p:cNvSpPr txBox="1"/>
          <p:nvPr/>
        </p:nvSpPr>
        <p:spPr>
          <a:xfrm>
            <a:off x="504205" y="2575711"/>
            <a:ext cx="4395341" cy="2793842"/>
          </a:xfrm>
          <a:prstGeom prst="rect">
            <a:avLst/>
          </a:prstGeom>
          <a:solidFill>
            <a:schemeClr val="accent6">
              <a:lumMod val="50000"/>
            </a:schemeClr>
          </a:solidFill>
        </p:spPr>
        <p:txBody>
          <a:bodyPr wrap="square" rtlCol="0">
            <a:spAutoFit/>
          </a:bodyPr>
          <a:lstStyle/>
          <a:p>
            <a:pPr lvl="0">
              <a:lnSpc>
                <a:spcPct val="150000"/>
              </a:lnSpc>
            </a:pPr>
            <a:r>
              <a:rPr lang="en-US" sz="2400">
                <a:solidFill>
                  <a:schemeClr val="bg1"/>
                </a:solidFill>
                <a:latin typeface="Arial" panose="020B0604020202020204" pitchFamily="34" charset="0"/>
                <a:cs typeface="Arial" panose="020B0604020202020204" pitchFamily="34" charset="0"/>
              </a:rPr>
              <a:t>1. Nhấn chuột vào mục “</a:t>
            </a:r>
            <a:r>
              <a:rPr lang="en-US" sz="2400" b="1" i="1">
                <a:solidFill>
                  <a:schemeClr val="bg1"/>
                </a:solidFill>
                <a:latin typeface="Arial" panose="020B0604020202020204" pitchFamily="34" charset="0"/>
                <a:cs typeface="Arial" panose="020B0604020202020204" pitchFamily="34" charset="0"/>
              </a:rPr>
              <a:t>Đề cương môn học</a:t>
            </a:r>
            <a:r>
              <a:rPr lang="en-US" sz="2400">
                <a:solidFill>
                  <a:schemeClr val="bg1"/>
                </a:solidFill>
                <a:latin typeface="Arial" panose="020B0604020202020204" pitchFamily="34" charset="0"/>
                <a:cs typeface="Arial" panose="020B0604020202020204" pitchFamily="34" charset="0"/>
              </a:rPr>
              <a:t>” </a:t>
            </a:r>
          </a:p>
          <a:p>
            <a:pPr lvl="0">
              <a:lnSpc>
                <a:spcPct val="150000"/>
              </a:lnSpc>
            </a:pPr>
            <a:r>
              <a:rPr lang="en-US" sz="2400">
                <a:solidFill>
                  <a:schemeClr val="bg1"/>
                </a:solidFill>
                <a:latin typeface="Arial" panose="020B0604020202020204" pitchFamily="34" charset="0"/>
                <a:cs typeface="Arial" panose="020B0604020202020204" pitchFamily="34" charset="0"/>
              </a:rPr>
              <a:t>2. Chọn môn học cần lấy đề cương</a:t>
            </a:r>
            <a:endParaRPr lang="vi-VN" sz="2400">
              <a:solidFill>
                <a:schemeClr val="bg1"/>
              </a:solidFill>
              <a:latin typeface="Arial" panose="020B0604020202020204" pitchFamily="34" charset="0"/>
              <a:cs typeface="Arial" panose="020B0604020202020204" pitchFamily="34" charset="0"/>
            </a:endParaRPr>
          </a:p>
          <a:p>
            <a:pPr>
              <a:lnSpc>
                <a:spcPct val="150000"/>
              </a:lnSpc>
            </a:pPr>
            <a:r>
              <a:rPr lang="en-US" sz="2400">
                <a:solidFill>
                  <a:schemeClr val="bg1"/>
                </a:solidFill>
                <a:latin typeface="Arial" panose="020B0604020202020204" pitchFamily="34" charset="0"/>
                <a:cs typeface="Arial" panose="020B0604020202020204" pitchFamily="34" charset="0"/>
              </a:rPr>
              <a:t>3. Tải đề cương</a:t>
            </a:r>
            <a:endParaRPr lang="vi-VN" sz="2400">
              <a:solidFill>
                <a:schemeClr val="bg1"/>
              </a:solidFill>
              <a:latin typeface="Arial" panose="020B0604020202020204" pitchFamily="34" charset="0"/>
              <a:cs typeface="Arial" panose="020B0604020202020204" pitchFamily="34" charset="0"/>
            </a:endParaRPr>
          </a:p>
        </p:txBody>
      </p:sp>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b="3911"/>
          <a:stretch>
            <a:fillRect/>
          </a:stretch>
        </p:blipFill>
        <p:spPr bwMode="auto">
          <a:xfrm>
            <a:off x="4899546" y="1244214"/>
            <a:ext cx="6823881" cy="545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92" y="482349"/>
            <a:ext cx="8761413" cy="706964"/>
          </a:xfrm>
        </p:spPr>
        <p:txBody>
          <a:bodyPr/>
          <a:lstStyle/>
          <a:p>
            <a:r>
              <a:rPr lang="en-US">
                <a:latin typeface="Arial" panose="020B0604020202020204" pitchFamily="34" charset="0"/>
                <a:cs typeface="Arial" panose="020B0604020202020204" pitchFamily="34" charset="0"/>
              </a:rPr>
              <a:t>7. Xem lịch thi</a:t>
            </a:r>
            <a:endParaRPr lang="vi-VN">
              <a:latin typeface="Arial" panose="020B0604020202020204" pitchFamily="34" charset="0"/>
              <a:cs typeface="Arial" panose="020B0604020202020204" pitchFamily="34" charset="0"/>
            </a:endParaRPr>
          </a:p>
        </p:txBody>
      </p:sp>
      <p:sp>
        <p:nvSpPr>
          <p:cNvPr id="4" name="Rectangle 3"/>
          <p:cNvSpPr/>
          <p:nvPr/>
        </p:nvSpPr>
        <p:spPr>
          <a:xfrm>
            <a:off x="505457" y="5323529"/>
            <a:ext cx="11190673" cy="1366528"/>
          </a:xfrm>
          <a:prstGeom prst="rect">
            <a:avLst/>
          </a:prstGeom>
          <a:solidFill>
            <a:schemeClr val="accent6">
              <a:lumMod val="50000"/>
            </a:schemeClr>
          </a:solidFill>
        </p:spPr>
        <p:txBody>
          <a:bodyPr wrap="square">
            <a:spAutoFit/>
          </a:bodyPr>
          <a:lstStyle/>
          <a:p>
            <a:pPr marL="342900" lvl="0" indent="-342900" algn="just">
              <a:lnSpc>
                <a:spcPct val="115000"/>
              </a:lnSpc>
              <a:spcAft>
                <a:spcPts val="0"/>
              </a:spcAft>
              <a:buFont typeface="+mj-lt"/>
              <a:buAutoNum type="arabicPeriod"/>
              <a:tabLst>
                <a:tab pos="514350" algn="l"/>
              </a:tabLst>
            </a:pP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Nhấn</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chuột</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vào</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mục</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Lịch</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thi</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vi-VN" sz="2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tabLst>
                <a:tab pos="514350" algn="l"/>
              </a:tabLst>
            </a:pP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học</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kỳ</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Màn</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hiển</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thị</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lịch</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thi</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học</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kỳ</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vi-VN" dirty="0">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tabLst>
                <a:tab pos="514350" algn="l"/>
              </a:tabLst>
            </a:pP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tabLst>
                <a:tab pos="514350" algn="l"/>
              </a:tabLst>
            </a:pPr>
            <a:r>
              <a:rPr lang="en-US" i="1" dirty="0" err="1">
                <a:solidFill>
                  <a:schemeClr val="bg1"/>
                </a:solidFill>
                <a:latin typeface="Arial" panose="020B0604020202020204" pitchFamily="34" charset="0"/>
                <a:ea typeface="Calibri" panose="020F0502020204030204" pitchFamily="34" charset="0"/>
                <a:cs typeface="Arial" panose="020B0604020202020204" pitchFamily="34" charset="0"/>
              </a:rPr>
              <a:t>Lưu</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 ý: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tr</a:t>
            </a:r>
            <a:r>
              <a:rPr lang="vi-VN" dirty="0">
                <a:solidFill>
                  <a:schemeClr val="bg1"/>
                </a:solidFill>
                <a:latin typeface="Arial" panose="020B0604020202020204" pitchFamily="34" charset="0"/>
                <a:ea typeface="Calibri" panose="020F0502020204030204" pitchFamily="34" charset="0"/>
                <a:cs typeface="Arial" panose="020B0604020202020204" pitchFamily="34" charset="0"/>
              </a:rPr>
              <a:t>ường</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hợp</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bị</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trùng</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lịch</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thi</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SV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nộp</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đơn</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xin</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hoãn</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thi</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phòng</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Đào</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tạo</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vi-VN"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26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 b="55653"/>
          <a:stretch/>
        </p:blipFill>
        <p:spPr bwMode="auto">
          <a:xfrm>
            <a:off x="505457" y="1246313"/>
            <a:ext cx="11190673" cy="398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5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ppt_x"/>
                                          </p:val>
                                        </p:tav>
                                        <p:tav tm="100000">
                                          <p:val>
                                            <p:strVal val="#ppt_x"/>
                                          </p:val>
                                        </p:tav>
                                      </p:tavLst>
                                    </p:anim>
                                    <p:anim calcmode="lin" valueType="num">
                                      <p:cBhvr additive="base">
                                        <p:cTn id="1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989" y="523292"/>
            <a:ext cx="8761413" cy="706964"/>
          </a:xfrm>
        </p:spPr>
        <p:txBody>
          <a:bodyPr/>
          <a:lstStyle/>
          <a:p>
            <a:r>
              <a:rPr lang="en-US">
                <a:latin typeface="Arial" panose="020B0604020202020204" pitchFamily="34" charset="0"/>
                <a:cs typeface="Arial" panose="020B0604020202020204" pitchFamily="34" charset="0"/>
              </a:rPr>
              <a:t>8. Kiểm tra kết quả học tập</a:t>
            </a:r>
            <a:endParaRPr lang="vi-VN">
              <a:latin typeface="Arial" panose="020B0604020202020204" pitchFamily="34" charset="0"/>
              <a:cs typeface="Arial" panose="020B0604020202020204" pitchFamily="34" charset="0"/>
            </a:endParaRPr>
          </a:p>
        </p:txBody>
      </p:sp>
      <p:sp>
        <p:nvSpPr>
          <p:cNvPr id="4" name="TextBox 3"/>
          <p:cNvSpPr txBox="1"/>
          <p:nvPr/>
        </p:nvSpPr>
        <p:spPr>
          <a:xfrm>
            <a:off x="479988" y="1436541"/>
            <a:ext cx="3941885" cy="5170646"/>
          </a:xfrm>
          <a:prstGeom prst="rect">
            <a:avLst/>
          </a:prstGeom>
          <a:solidFill>
            <a:schemeClr val="accent6">
              <a:lumMod val="50000"/>
            </a:schemeClr>
          </a:solidFill>
        </p:spPr>
        <p:txBody>
          <a:bodyPr wrap="square" rtlCol="0">
            <a:spAutoFit/>
          </a:bodyPr>
          <a:lstStyle/>
          <a:p>
            <a:pPr lvl="0" algn="just">
              <a:lnSpc>
                <a:spcPct val="150000"/>
              </a:lnSpc>
            </a:pPr>
            <a:r>
              <a:rPr lang="en-US" sz="2000" dirty="0">
                <a:solidFill>
                  <a:schemeClr val="bg1"/>
                </a:solidFill>
                <a:latin typeface="Arial" panose="020B0604020202020204" pitchFamily="34" charset="0"/>
                <a:cs typeface="Arial" panose="020B0604020202020204" pitchFamily="34" charset="0"/>
              </a:rPr>
              <a:t>1. </a:t>
            </a:r>
            <a:r>
              <a:rPr lang="en-US" sz="2000" dirty="0" err="1">
                <a:solidFill>
                  <a:schemeClr val="bg1"/>
                </a:solidFill>
                <a:latin typeface="Arial" panose="020B0604020202020204" pitchFamily="34" charset="0"/>
                <a:cs typeface="Arial" panose="020B0604020202020204" pitchFamily="34" charset="0"/>
              </a:rPr>
              <a:t>Nhấn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chuột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mục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Kết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quả</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tập</a:t>
            </a:r>
            <a:r>
              <a:rPr lang="en-US" sz="2000" dirty="0">
                <a:solidFill>
                  <a:schemeClr val="bg1"/>
                </a:solidFill>
                <a:latin typeface="Arial" panose="020B0604020202020204" pitchFamily="34" charset="0"/>
                <a:cs typeface="Arial" panose="020B0604020202020204" pitchFamily="34" charset="0"/>
              </a:rPr>
              <a:t>”</a:t>
            </a:r>
            <a:endParaRPr lang="vi-VN" sz="2000" dirty="0">
              <a:solidFill>
                <a:schemeClr val="bg1"/>
              </a:solidFill>
              <a:latin typeface="Arial" panose="020B0604020202020204" pitchFamily="34" charset="0"/>
              <a:cs typeface="Arial" panose="020B0604020202020204" pitchFamily="34" charset="0"/>
            </a:endParaRPr>
          </a:p>
          <a:p>
            <a:pPr lvl="0" algn="just">
              <a:lnSpc>
                <a:spcPct val="150000"/>
              </a:lnSpc>
            </a:pPr>
            <a:r>
              <a:rPr lang="en-US" sz="2000" dirty="0">
                <a:solidFill>
                  <a:schemeClr val="bg1"/>
                </a:solidFill>
                <a:latin typeface="Arial" panose="020B0604020202020204" pitchFamily="34" charset="0"/>
                <a:cs typeface="Arial" panose="020B0604020202020204" pitchFamily="34" charset="0"/>
              </a:rPr>
              <a:t>2. </a:t>
            </a:r>
            <a:r>
              <a:rPr lang="en-US" sz="2000" dirty="0" err="1">
                <a:solidFill>
                  <a:schemeClr val="bg1"/>
                </a:solidFill>
                <a:latin typeface="Arial" panose="020B0604020202020204" pitchFamily="34" charset="0"/>
                <a:cs typeface="Arial" panose="020B0604020202020204" pitchFamily="34" charset="0"/>
              </a:rPr>
              <a:t>Màn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hiển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thị</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toàn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bộ</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kết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quả</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tập</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đến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thời</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đ</a:t>
            </a:r>
            <a:r>
              <a:rPr lang="en-US" sz="2000" dirty="0" err="1">
                <a:solidFill>
                  <a:schemeClr val="bg1"/>
                </a:solidFill>
                <a:latin typeface="Arial" panose="020B0604020202020204" pitchFamily="34" charset="0"/>
                <a:cs typeface="Arial" panose="020B0604020202020204" pitchFamily="34" charset="0"/>
              </a:rPr>
              <a:t>iểm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viên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cứu</a:t>
            </a:r>
            <a:r>
              <a:rPr lang="en-US" sz="2000" dirty="0">
                <a:solidFill>
                  <a:schemeClr val="bg1"/>
                </a:solidFill>
                <a:latin typeface="Arial" panose="020B0604020202020204" pitchFamily="34" charset="0"/>
                <a:cs typeface="Arial" panose="020B0604020202020204" pitchFamily="34" charset="0"/>
              </a:rPr>
              <a:t>.</a:t>
            </a:r>
            <a:endParaRPr lang="vi-VN" sz="2000" dirty="0">
              <a:solidFill>
                <a:schemeClr val="bg1"/>
              </a:solidFill>
              <a:latin typeface="Arial" panose="020B0604020202020204" pitchFamily="34" charset="0"/>
              <a:cs typeface="Arial" panose="020B0604020202020204" pitchFamily="34" charset="0"/>
            </a:endParaRPr>
          </a:p>
          <a:p>
            <a:pPr algn="just">
              <a:lnSpc>
                <a:spcPct val="150000"/>
              </a:lnSpc>
            </a:pPr>
            <a:r>
              <a:rPr lang="en-US" sz="2000" dirty="0">
                <a:solidFill>
                  <a:schemeClr val="bg1"/>
                </a:solidFill>
                <a:latin typeface="Arial" panose="020B0604020202020204" pitchFamily="34" charset="0"/>
                <a:cs typeface="Arial" panose="020B0604020202020204" pitchFamily="34" charset="0"/>
              </a:rPr>
              <a:t>3. SV </a:t>
            </a:r>
            <a:r>
              <a:rPr lang="en-US" sz="2000" dirty="0" err="1">
                <a:solidFill>
                  <a:schemeClr val="bg1"/>
                </a:solidFill>
                <a:latin typeface="Arial" panose="020B0604020202020204" pitchFamily="34" charset="0"/>
                <a:cs typeface="Arial" panose="020B0604020202020204" pitchFamily="34" charset="0"/>
              </a:rPr>
              <a:t>muốn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xem</a:t>
            </a:r>
            <a:r>
              <a:rPr lang="en-US" sz="2000" dirty="0">
                <a:solidFill>
                  <a:schemeClr val="bg1"/>
                </a:solidFill>
                <a:latin typeface="Arial" panose="020B0604020202020204" pitchFamily="34" charset="0"/>
                <a:cs typeface="Arial" panose="020B0604020202020204" pitchFamily="34" charset="0"/>
              </a:rPr>
              <a:t> chi </a:t>
            </a:r>
            <a:r>
              <a:rPr lang="en-US" sz="2000" dirty="0" err="1">
                <a:solidFill>
                  <a:schemeClr val="bg1"/>
                </a:solidFill>
                <a:latin typeface="Arial" panose="020B0604020202020204" pitchFamily="34" charset="0"/>
                <a:cs typeface="Arial" panose="020B0604020202020204" pitchFamily="34" charset="0"/>
              </a:rPr>
              <a:t>tiết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các</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đ</a:t>
            </a:r>
            <a:r>
              <a:rPr lang="en-US" sz="2000" dirty="0" err="1">
                <a:solidFill>
                  <a:schemeClr val="bg1"/>
                </a:solidFill>
                <a:latin typeface="Arial" panose="020B0604020202020204" pitchFamily="34" charset="0"/>
                <a:cs typeface="Arial" panose="020B0604020202020204" pitchFamily="34" charset="0"/>
              </a:rPr>
              <a:t>iểm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thành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phần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phần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click </a:t>
            </a:r>
            <a:r>
              <a:rPr lang="en-US" sz="2000" dirty="0" err="1">
                <a:solidFill>
                  <a:schemeClr val="bg1"/>
                </a:solidFill>
                <a:latin typeface="Arial" panose="020B0604020202020204" pitchFamily="34" charset="0"/>
                <a:cs typeface="Arial" panose="020B0604020202020204" pitchFamily="34" charset="0"/>
              </a:rPr>
              <a:t>chuột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cột</a:t>
            </a:r>
            <a:r>
              <a:rPr lang="en-US" sz="2000" dirty="0">
                <a:solidFill>
                  <a:schemeClr val="bg1"/>
                </a:solidFill>
                <a:latin typeface="Arial" panose="020B0604020202020204" pitchFamily="34" charset="0"/>
                <a:cs typeface="Arial" panose="020B0604020202020204" pitchFamily="34" charset="0"/>
              </a:rPr>
              <a:t> “chi </a:t>
            </a:r>
            <a:r>
              <a:rPr lang="en-US" sz="2000" dirty="0" err="1">
                <a:solidFill>
                  <a:schemeClr val="bg1"/>
                </a:solidFill>
                <a:latin typeface="Arial" panose="020B0604020202020204" pitchFamily="34" charset="0"/>
                <a:cs typeface="Arial" panose="020B0604020202020204" pitchFamily="34" charset="0"/>
              </a:rPr>
              <a:t>tiết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phần</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đó</a:t>
            </a:r>
            <a:r>
              <a:rPr lang="en-US" sz="2000" dirty="0">
                <a:solidFill>
                  <a:schemeClr val="bg1"/>
                </a:solidFill>
                <a:latin typeface="Arial" panose="020B0604020202020204" pitchFamily="34" charset="0"/>
                <a:cs typeface="Arial" panose="020B0604020202020204" pitchFamily="34" charset="0"/>
              </a:rPr>
              <a:t>.</a:t>
            </a:r>
          </a:p>
          <a:p>
            <a:pPr algn="just">
              <a:lnSpc>
                <a:spcPct val="150000"/>
              </a:lnSpc>
            </a:pPr>
            <a:r>
              <a:rPr lang="en-US" sz="2000" dirty="0">
                <a:solidFill>
                  <a:schemeClr val="bg1"/>
                </a:solidFill>
                <a:latin typeface="Arial" panose="020B0604020202020204" pitchFamily="34" charset="0"/>
                <a:cs typeface="Arial" panose="020B0604020202020204" pitchFamily="34" charset="0"/>
              </a:rPr>
              <a:t>(L</a:t>
            </a:r>
            <a:r>
              <a:rPr lang="vi-VN" sz="2000" dirty="0">
                <a:solidFill>
                  <a:schemeClr val="bg1"/>
                </a:solidFill>
                <a:latin typeface="Arial" panose="020B0604020202020204" pitchFamily="34" charset="0"/>
                <a:cs typeface="Arial" panose="020B0604020202020204" pitchFamily="34" charset="0"/>
              </a:rPr>
              <a:t>ư</a:t>
            </a:r>
            <a:r>
              <a:rPr lang="en-US" sz="2000" dirty="0">
                <a:solidFill>
                  <a:schemeClr val="bg1"/>
                </a:solidFill>
                <a:latin typeface="Arial" panose="020B0604020202020204" pitchFamily="34" charset="0"/>
                <a:cs typeface="Arial" panose="020B0604020202020204" pitchFamily="34" charset="0"/>
              </a:rPr>
              <a:t>u ý: </a:t>
            </a:r>
            <a:r>
              <a:rPr lang="en-US" sz="2000" dirty="0" err="1">
                <a:solidFill>
                  <a:schemeClr val="bg1"/>
                </a:solidFill>
                <a:latin typeface="Arial" panose="020B0604020202020204" pitchFamily="34" charset="0"/>
                <a:cs typeface="Arial" panose="020B0604020202020204" pitchFamily="34" charset="0"/>
              </a:rPr>
              <a:t>Sử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dụng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duyệt</a:t>
            </a:r>
            <a:r>
              <a:rPr lang="en-US" sz="2000" dirty="0">
                <a:solidFill>
                  <a:schemeClr val="bg1"/>
                </a:solidFill>
                <a:latin typeface="Arial" panose="020B0604020202020204" pitchFamily="34" charset="0"/>
                <a:cs typeface="Arial" panose="020B0604020202020204" pitchFamily="34" charset="0"/>
              </a:rPr>
              <a:t> Internet Explorer)</a:t>
            </a:r>
            <a:endParaRPr lang="vi-VN" sz="2000" dirty="0">
              <a:solidFill>
                <a:schemeClr val="bg1"/>
              </a:solidFill>
              <a:latin typeface="Arial" panose="020B0604020202020204" pitchFamily="34" charset="0"/>
              <a:cs typeface="Arial" panose="020B0604020202020204" pitchFamily="34" charset="0"/>
            </a:endParaRPr>
          </a:p>
        </p:txBody>
      </p:sp>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r="30424" b="4146"/>
          <a:stretch>
            <a:fillRect/>
          </a:stretch>
        </p:blipFill>
        <p:spPr bwMode="auto">
          <a:xfrm>
            <a:off x="4549430" y="1237567"/>
            <a:ext cx="7146701" cy="531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5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additive="base">
                                        <p:cTn id="11" dur="500" fill="hold"/>
                                        <p:tgtEl>
                                          <p:spTgt spid="10242"/>
                                        </p:tgtEl>
                                        <p:attrNameLst>
                                          <p:attrName>ppt_x</p:attrName>
                                        </p:attrNameLst>
                                      </p:cBhvr>
                                      <p:tavLst>
                                        <p:tav tm="0">
                                          <p:val>
                                            <p:strVal val="#ppt_x"/>
                                          </p:val>
                                        </p:tav>
                                        <p:tav tm="100000">
                                          <p:val>
                                            <p:strVal val="#ppt_x"/>
                                          </p:val>
                                        </p:tav>
                                      </p:tavLst>
                                    </p:anim>
                                    <p:anim calcmode="lin" valueType="num">
                                      <p:cBhvr additive="base">
                                        <p:cTn id="12"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57" y="495996"/>
            <a:ext cx="8761413" cy="706964"/>
          </a:xfrm>
        </p:spPr>
        <p:txBody>
          <a:bodyPr/>
          <a:lstStyle/>
          <a:p>
            <a:r>
              <a:rPr lang="en-US">
                <a:latin typeface="Arial" panose="020B0604020202020204" pitchFamily="34" charset="0"/>
                <a:cs typeface="Arial" panose="020B0604020202020204" pitchFamily="34" charset="0"/>
              </a:rPr>
              <a:t>9. Biểu mẫu</a:t>
            </a:r>
            <a:endParaRPr lang="vi-VN">
              <a:latin typeface="Arial" panose="020B0604020202020204" pitchFamily="34" charset="0"/>
              <a:cs typeface="Arial" panose="020B0604020202020204" pitchFamily="34" charset="0"/>
            </a:endParaRPr>
          </a:p>
        </p:txBody>
      </p:sp>
      <p:sp>
        <p:nvSpPr>
          <p:cNvPr id="4" name="TextBox 3"/>
          <p:cNvSpPr txBox="1"/>
          <p:nvPr/>
        </p:nvSpPr>
        <p:spPr>
          <a:xfrm>
            <a:off x="527156" y="2527937"/>
            <a:ext cx="4249559" cy="3970318"/>
          </a:xfrm>
          <a:prstGeom prst="rect">
            <a:avLst/>
          </a:prstGeom>
          <a:solidFill>
            <a:schemeClr val="accent6">
              <a:lumMod val="50000"/>
            </a:schemeClr>
          </a:solid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Cách 1:</a:t>
            </a:r>
          </a:p>
          <a:p>
            <a:pPr marL="285750" indent="-285750">
              <a:lnSpc>
                <a:spcPct val="150000"/>
              </a:lnSpc>
              <a:buFontTx/>
              <a:buChar char="-"/>
            </a:pPr>
            <a:r>
              <a:rPr lang="en-US" sz="2400">
                <a:solidFill>
                  <a:schemeClr val="bg1"/>
                </a:solidFill>
                <a:latin typeface="Arial" panose="020B0604020202020204" pitchFamily="34" charset="0"/>
                <a:cs typeface="Arial" panose="020B0604020202020204" pitchFamily="34" charset="0"/>
              </a:rPr>
              <a:t>Nhấn chuột vào mục “Danh sách biểu mẫu”</a:t>
            </a:r>
          </a:p>
          <a:p>
            <a:pPr marL="285750" indent="-285750">
              <a:lnSpc>
                <a:spcPct val="150000"/>
              </a:lnSpc>
              <a:buFontTx/>
              <a:buChar char="-"/>
            </a:pPr>
            <a:r>
              <a:rPr lang="en-US" sz="2400">
                <a:solidFill>
                  <a:schemeClr val="bg1"/>
                </a:solidFill>
                <a:latin typeface="Arial" panose="020B0604020202020204" pitchFamily="34" charset="0"/>
                <a:cs typeface="Arial" panose="020B0604020202020204" pitchFamily="34" charset="0"/>
              </a:rPr>
              <a:t> Màn hình hiển thị như hình bên</a:t>
            </a:r>
          </a:p>
          <a:p>
            <a:pPr marL="285750" indent="-285750">
              <a:lnSpc>
                <a:spcPct val="150000"/>
              </a:lnSpc>
              <a:buFontTx/>
              <a:buChar char="-"/>
            </a:pPr>
            <a:r>
              <a:rPr lang="en-US" sz="2400">
                <a:solidFill>
                  <a:schemeClr val="bg1"/>
                </a:solidFill>
                <a:latin typeface="Arial" panose="020B0604020202020204" pitchFamily="34" charset="0"/>
                <a:cs typeface="Arial" panose="020B0604020202020204" pitchFamily="34" charset="0"/>
              </a:rPr>
              <a:t>Chọn biểu mẫu cần lấy và tải biểu mẫu</a:t>
            </a:r>
            <a:endParaRPr lang="vi-VN" sz="2400">
              <a:solidFill>
                <a:schemeClr val="bg1"/>
              </a:solidFill>
              <a:latin typeface="Arial" panose="020B0604020202020204" pitchFamily="34" charset="0"/>
              <a:cs typeface="Arial" panose="020B0604020202020204" pitchFamily="34" charset="0"/>
            </a:endParaRPr>
          </a:p>
        </p:txBody>
      </p:sp>
      <p:pic>
        <p:nvPicPr>
          <p:cNvPr id="12290" name="Picture 1"/>
          <p:cNvPicPr>
            <a:picLocks noChangeAspect="1" noChangeArrowheads="1"/>
          </p:cNvPicPr>
          <p:nvPr/>
        </p:nvPicPr>
        <p:blipFill>
          <a:blip r:embed="rId2">
            <a:extLst>
              <a:ext uri="{28A0092B-C50C-407E-A947-70E740481C1C}">
                <a14:useLocalDpi xmlns:a14="http://schemas.microsoft.com/office/drawing/2010/main" val="0"/>
              </a:ext>
            </a:extLst>
          </a:blip>
          <a:srcRect r="26427" b="3786"/>
          <a:stretch>
            <a:fillRect/>
          </a:stretch>
        </p:blipFill>
        <p:spPr bwMode="auto">
          <a:xfrm>
            <a:off x="4907069" y="1202959"/>
            <a:ext cx="6816357" cy="547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367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0805" y="559482"/>
            <a:ext cx="8761413" cy="706964"/>
          </a:xfrm>
        </p:spPr>
        <p:txBody>
          <a:bodyPr/>
          <a:lstStyle/>
          <a:p>
            <a:r>
              <a:rPr lang="en-US">
                <a:latin typeface="Arial" panose="020B0604020202020204" pitchFamily="34" charset="0"/>
                <a:cs typeface="Arial" panose="020B0604020202020204" pitchFamily="34" charset="0"/>
              </a:rPr>
              <a:t>9. Biểu mẫu</a:t>
            </a:r>
            <a:endParaRPr lang="vi-VN">
              <a:latin typeface="Arial" panose="020B0604020202020204" pitchFamily="34" charset="0"/>
              <a:cs typeface="Arial" panose="020B0604020202020204" pitchFamily="34" charset="0"/>
            </a:endParaRPr>
          </a:p>
        </p:txBody>
      </p:sp>
      <p:sp>
        <p:nvSpPr>
          <p:cNvPr id="2" name="TextBox 1"/>
          <p:cNvSpPr txBox="1"/>
          <p:nvPr/>
        </p:nvSpPr>
        <p:spPr>
          <a:xfrm>
            <a:off x="358296" y="2535908"/>
            <a:ext cx="3334578" cy="646331"/>
          </a:xfrm>
          <a:prstGeom prst="rect">
            <a:avLst/>
          </a:prstGeom>
          <a:solidFill>
            <a:schemeClr val="accent6">
              <a:lumMod val="50000"/>
            </a:schemeClr>
          </a:solid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 </a:t>
            </a:r>
            <a:r>
              <a:rPr lang="en-US" dirty="0" err="1">
                <a:solidFill>
                  <a:schemeClr val="bg1"/>
                </a:solidFill>
                <a:latin typeface="Arial" panose="020B0604020202020204" pitchFamily="34" charset="0"/>
                <a:cs typeface="Arial" panose="020B0604020202020204" pitchFamily="34" charset="0"/>
              </a:rPr>
              <a:t>Truy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cập</a:t>
            </a:r>
            <a:r>
              <a:rPr lang="en-US" dirty="0">
                <a:solidFill>
                  <a:schemeClr val="bg1"/>
                </a:solidFill>
                <a:latin typeface="Arial" panose="020B0604020202020204" pitchFamily="34" charset="0"/>
                <a:cs typeface="Arial" panose="020B0604020202020204" pitchFamily="34" charset="0"/>
              </a:rPr>
              <a:t> website </a:t>
            </a:r>
            <a:r>
              <a:rPr lang="en-US" dirty="0" err="1">
                <a:solidFill>
                  <a:schemeClr val="bg1"/>
                </a:solidFill>
                <a:latin typeface="Arial" panose="020B0604020202020204" pitchFamily="34" charset="0"/>
                <a:cs typeface="Arial" panose="020B0604020202020204" pitchFamily="34" charset="0"/>
              </a:rPr>
              <a:t>Trường</a:t>
            </a:r>
            <a:r>
              <a:rPr lang="en-US" dirty="0">
                <a:solidFill>
                  <a:schemeClr val="bg1"/>
                </a:solidFill>
                <a:latin typeface="Arial" panose="020B0604020202020204" pitchFamily="34" charset="0"/>
                <a:cs typeface="Arial" panose="020B0604020202020204" pitchFamily="34" charset="0"/>
              </a:rPr>
              <a:t>: http://ueb.edu.vn/</a:t>
            </a:r>
          </a:p>
        </p:txBody>
      </p:sp>
      <p:sp>
        <p:nvSpPr>
          <p:cNvPr id="5" name="TextBox 4"/>
          <p:cNvSpPr txBox="1"/>
          <p:nvPr/>
        </p:nvSpPr>
        <p:spPr>
          <a:xfrm>
            <a:off x="358296" y="3747503"/>
            <a:ext cx="3334578" cy="1200329"/>
          </a:xfrm>
          <a:prstGeom prst="rect">
            <a:avLst/>
          </a:prstGeom>
          <a:solidFill>
            <a:schemeClr val="accent6">
              <a:lumMod val="50000"/>
            </a:schemeClr>
          </a:solid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2. Click </a:t>
            </a:r>
            <a:r>
              <a:rPr lang="en-US" dirty="0" err="1">
                <a:solidFill>
                  <a:schemeClr val="bg1"/>
                </a:solidFill>
                <a:latin typeface="Arial" panose="020B0604020202020204" pitchFamily="34" charset="0"/>
                <a:cs typeface="Arial" panose="020B0604020202020204" pitchFamily="34" charset="0"/>
              </a:rPr>
              <a:t>chuột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mục</a:t>
            </a:r>
            <a:r>
              <a:rPr lang="en-US" dirty="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Sinh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viên</a:t>
            </a:r>
            <a:r>
              <a:rPr lang="en-US" dirty="0" smtClean="0">
                <a:solidFill>
                  <a:schemeClr val="bg1"/>
                </a:solidFill>
                <a:latin typeface="Arial" panose="020B0604020202020204" pitchFamily="34" charset="0"/>
                <a:cs typeface="Arial" panose="020B0604020202020204" pitchFamily="34" charset="0"/>
              </a:rPr>
              <a:t> &amp; </a:t>
            </a:r>
            <a:r>
              <a:rPr lang="en-US" dirty="0" err="1" smtClean="0">
                <a:solidFill>
                  <a:schemeClr val="bg1"/>
                </a:solidFill>
                <a:latin typeface="Arial" panose="020B0604020202020204" pitchFamily="34" charset="0"/>
                <a:cs typeface="Arial" panose="020B0604020202020204" pitchFamily="34" charset="0"/>
              </a:rPr>
              <a:t>học</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viên</a:t>
            </a:r>
            <a:r>
              <a:rPr lang="en-US" dirty="0" smtClean="0">
                <a:solidFill>
                  <a:schemeClr val="bg1"/>
                </a:solidFill>
                <a:latin typeface="Arial" panose="020B0604020202020204" pitchFamily="34" charset="0"/>
                <a:cs typeface="Arial" panose="020B0604020202020204" pitchFamily="34" charset="0"/>
              </a:rPr>
              <a:t> -&gt; </a:t>
            </a:r>
            <a:r>
              <a:rPr lang="en-US" dirty="0" err="1" smtClean="0">
                <a:solidFill>
                  <a:schemeClr val="bg1"/>
                </a:solidFill>
                <a:latin typeface="Arial" panose="020B0604020202020204" pitchFamily="34" charset="0"/>
                <a:cs typeface="Arial" panose="020B0604020202020204" pitchFamily="34" charset="0"/>
              </a:rPr>
              <a:t>Thông</a:t>
            </a:r>
            <a:r>
              <a:rPr lang="en-US" dirty="0" smtClean="0">
                <a:solidFill>
                  <a:schemeClr val="bg1"/>
                </a:solidFill>
                <a:latin typeface="Arial" panose="020B0604020202020204" pitchFamily="34" charset="0"/>
                <a:cs typeface="Arial" panose="020B0604020202020204" pitchFamily="34" charset="0"/>
              </a:rPr>
              <a:t> tin </a:t>
            </a:r>
            <a:r>
              <a:rPr lang="en-US" dirty="0" err="1" smtClean="0">
                <a:solidFill>
                  <a:schemeClr val="bg1"/>
                </a:solidFill>
                <a:latin typeface="Arial" panose="020B0604020202020204" pitchFamily="34" charset="0"/>
                <a:cs typeface="Arial" panose="020B0604020202020204" pitchFamily="34" charset="0"/>
              </a:rPr>
              <a:t>chung</a:t>
            </a:r>
            <a:r>
              <a:rPr lang="en-US" dirty="0" smtClean="0">
                <a:solidFill>
                  <a:schemeClr val="bg1"/>
                </a:solidFill>
                <a:latin typeface="Arial" panose="020B0604020202020204" pitchFamily="34" charset="0"/>
                <a:cs typeface="Arial" panose="020B0604020202020204" pitchFamily="34" charset="0"/>
              </a:rPr>
              <a:t> -&gt; </a:t>
            </a:r>
            <a:r>
              <a:rPr lang="en-US" dirty="0" err="1" smtClean="0">
                <a:solidFill>
                  <a:schemeClr val="bg1"/>
                </a:solidFill>
                <a:latin typeface="Arial" panose="020B0604020202020204" pitchFamily="34" charset="0"/>
                <a:cs typeface="Arial" panose="020B0604020202020204" pitchFamily="34" charset="0"/>
              </a:rPr>
              <a:t>Biểu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mẫu</a:t>
            </a:r>
            <a:r>
              <a:rPr lang="en-US" dirty="0" smtClean="0">
                <a:solidFill>
                  <a:schemeClr val="bg1"/>
                </a:solidFill>
                <a:latin typeface="Arial" panose="020B0604020202020204" pitchFamily="34" charset="0"/>
                <a:cs typeface="Arial" panose="020B0604020202020204" pitchFamily="34" charset="0"/>
              </a:rPr>
              <a:t> -&gt; </a:t>
            </a:r>
            <a:r>
              <a:rPr lang="en-US" dirty="0" err="1" smtClean="0">
                <a:solidFill>
                  <a:schemeClr val="bg1"/>
                </a:solidFill>
                <a:latin typeface="Arial" panose="020B0604020202020204" pitchFamily="34" charset="0"/>
                <a:cs typeface="Arial" panose="020B0604020202020204" pitchFamily="34" charset="0"/>
              </a:rPr>
              <a:t>Sinh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viên</a:t>
            </a:r>
            <a:endParaRPr lang="en-US"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58296" y="5191321"/>
            <a:ext cx="3334578" cy="1200329"/>
          </a:xfrm>
          <a:prstGeom prst="rect">
            <a:avLst/>
          </a:prstGeom>
          <a:solidFill>
            <a:schemeClr val="accent6">
              <a:lumMod val="50000"/>
            </a:schemeClr>
          </a:solid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3. </a:t>
            </a:r>
            <a:r>
              <a:rPr lang="en-US" dirty="0" err="1">
                <a:solidFill>
                  <a:schemeClr val="bg1"/>
                </a:solidFill>
                <a:latin typeface="Arial" panose="020B0604020202020204" pitchFamily="34" charset="0"/>
                <a:cs typeface="Arial" panose="020B0604020202020204" pitchFamily="34" charset="0"/>
              </a:rPr>
              <a:t>Màn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thị</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như</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bên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Lựa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chọn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mẫu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cần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lấy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click </a:t>
            </a:r>
            <a:r>
              <a:rPr lang="en-US" dirty="0" err="1">
                <a:solidFill>
                  <a:schemeClr val="bg1"/>
                </a:solidFill>
                <a:latin typeface="Arial" panose="020B0604020202020204" pitchFamily="34" charset="0"/>
                <a:cs typeface="Arial" panose="020B0604020202020204" pitchFamily="34" charset="0"/>
              </a:rPr>
              <a:t>chuột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thông</a:t>
            </a:r>
            <a:r>
              <a:rPr lang="en-US" dirty="0">
                <a:solidFill>
                  <a:schemeClr val="bg1"/>
                </a:solidFill>
                <a:latin typeface="Arial" panose="020B0604020202020204" pitchFamily="34" charset="0"/>
                <a:cs typeface="Arial" panose="020B0604020202020204" pitchFamily="34" charset="0"/>
              </a:rPr>
              <a:t> tin </a:t>
            </a:r>
            <a:r>
              <a:rPr lang="en-US" dirty="0" err="1">
                <a:solidFill>
                  <a:schemeClr val="bg1"/>
                </a:solidFill>
                <a:latin typeface="Arial" panose="020B0604020202020204" pitchFamily="34" charset="0"/>
                <a:cs typeface="Arial" panose="020B0604020202020204" pitchFamily="34" charset="0"/>
              </a:rPr>
              <a:t>của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mẫu</a:t>
            </a:r>
            <a:r>
              <a:rPr lang="en-US" dirty="0">
                <a:solidFill>
                  <a:schemeClr val="bg1"/>
                </a:solidFill>
                <a:latin typeface="Arial" panose="020B0604020202020204" pitchFamily="34" charset="0"/>
                <a:cs typeface="Arial" panose="020B0604020202020204" pitchFamily="34" charset="0"/>
              </a:rPr>
              <a:t> ở </a:t>
            </a:r>
            <a:r>
              <a:rPr lang="en-US" dirty="0" err="1">
                <a:solidFill>
                  <a:schemeClr val="bg1"/>
                </a:solidFill>
                <a:latin typeface="Arial" panose="020B0604020202020204" pitchFamily="34" charset="0"/>
                <a:cs typeface="Arial" panose="020B0604020202020204" pitchFamily="34" charset="0"/>
              </a:rPr>
              <a:t>cột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biểu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mẫu</a:t>
            </a:r>
            <a:endParaRPr lang="vi-VN"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3819572" y="2263698"/>
            <a:ext cx="8034174" cy="4398483"/>
          </a:xfrm>
          <a:prstGeom prst="rect">
            <a:avLst/>
          </a:prstGeom>
        </p:spPr>
      </p:pic>
    </p:spTree>
    <p:extLst>
      <p:ext uri="{BB962C8B-B14F-4D97-AF65-F5344CB8AC3E}">
        <p14:creationId xmlns:p14="http://schemas.microsoft.com/office/powerpoint/2010/main" val="13923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93" y="536939"/>
            <a:ext cx="8761413" cy="706964"/>
          </a:xfrm>
        </p:spPr>
        <p:txBody>
          <a:bodyPr/>
          <a:lstStyle/>
          <a:p>
            <a:r>
              <a:rPr lang="en-US">
                <a:latin typeface="Arial" panose="020B0604020202020204" pitchFamily="34" charset="0"/>
                <a:cs typeface="Arial" panose="020B0604020202020204" pitchFamily="34" charset="0"/>
              </a:rPr>
              <a:t>10. Kết thúc chương trình</a:t>
            </a:r>
            <a:endParaRPr lang="vi-VN">
              <a:latin typeface="Arial" panose="020B0604020202020204" pitchFamily="34" charset="0"/>
              <a:cs typeface="Arial" panose="020B0604020202020204" pitchFamily="34" charset="0"/>
            </a:endParaRPr>
          </a:p>
        </p:txBody>
      </p:sp>
      <p:sp>
        <p:nvSpPr>
          <p:cNvPr id="5" name="Rectangle 4"/>
          <p:cNvSpPr/>
          <p:nvPr/>
        </p:nvSpPr>
        <p:spPr>
          <a:xfrm>
            <a:off x="421611" y="2210937"/>
            <a:ext cx="4464288" cy="2862322"/>
          </a:xfrm>
          <a:prstGeom prst="rect">
            <a:avLst/>
          </a:prstGeom>
          <a:solidFill>
            <a:schemeClr val="accent6">
              <a:lumMod val="50000"/>
            </a:schemeClr>
          </a:solidFill>
        </p:spPr>
        <p:txBody>
          <a:bodyPr wrap="square">
            <a:spAutoFit/>
          </a:bodyPr>
          <a:lstStyle/>
          <a:p>
            <a:pPr algn="just">
              <a:lnSpc>
                <a:spcPct val="150000"/>
              </a:lnSpc>
            </a:pP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Nhấn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chuột</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vào</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nút</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Thoát</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2400" dirty="0" err="1">
                <a:solidFill>
                  <a:schemeClr val="bg1"/>
                </a:solidFill>
                <a:latin typeface="Arial" panose="020B0604020202020204" pitchFamily="34" charset="0"/>
                <a:cs typeface="Arial" panose="020B0604020202020204" pitchFamily="34" charset="0"/>
              </a:rPr>
              <a:t>Việc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thoát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khỏi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chương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cần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được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đúng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Tuyệt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đối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không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tắt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hình</a:t>
            </a:r>
            <a:r>
              <a:rPr lang="en-US" sz="2400" dirty="0">
                <a:solidFill>
                  <a:schemeClr val="bg1"/>
                </a:solidFill>
                <a:latin typeface="Arial" panose="020B0604020202020204" pitchFamily="34" charset="0"/>
                <a:cs typeface="Arial" panose="020B0604020202020204" pitchFamily="34" charset="0"/>
              </a:rPr>
              <a:t> hay </a:t>
            </a:r>
            <a:r>
              <a:rPr lang="en-US" sz="2400" dirty="0" err="1">
                <a:solidFill>
                  <a:schemeClr val="bg1"/>
                </a:solidFill>
                <a:latin typeface="Arial" panose="020B0604020202020204" pitchFamily="34" charset="0"/>
                <a:cs typeface="Arial" panose="020B0604020202020204" pitchFamily="34" charset="0"/>
              </a:rPr>
              <a:t>tắt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máy</a:t>
            </a:r>
            <a:r>
              <a:rPr lang="en-US" sz="2400" dirty="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đột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ngột</a:t>
            </a:r>
            <a:r>
              <a:rPr lang="en-US" sz="2400" dirty="0">
                <a:solidFill>
                  <a:schemeClr val="bg1"/>
                </a:solidFill>
                <a:latin typeface="Arial" panose="020B0604020202020204" pitchFamily="34" charset="0"/>
                <a:cs typeface="Arial" panose="020B0604020202020204" pitchFamily="34" charset="0"/>
              </a:rPr>
              <a:t>.</a:t>
            </a:r>
            <a:endParaRPr lang="vi-VN" sz="2400" dirty="0">
              <a:solidFill>
                <a:schemeClr val="bg1"/>
              </a:solidFill>
              <a:latin typeface="Arial" panose="020B0604020202020204" pitchFamily="34" charset="0"/>
              <a:cs typeface="Arial" panose="020B0604020202020204" pitchFamily="34" charset="0"/>
            </a:endParaRPr>
          </a:p>
        </p:txBody>
      </p:sp>
      <p:pic>
        <p:nvPicPr>
          <p:cNvPr id="13315" name="Picture 1"/>
          <p:cNvPicPr>
            <a:picLocks noChangeAspect="1" noChangeArrowheads="1"/>
          </p:cNvPicPr>
          <p:nvPr/>
        </p:nvPicPr>
        <p:blipFill>
          <a:blip r:embed="rId2">
            <a:extLst>
              <a:ext uri="{28A0092B-C50C-407E-A947-70E740481C1C}">
                <a14:useLocalDpi xmlns:a14="http://schemas.microsoft.com/office/drawing/2010/main" val="0"/>
              </a:ext>
            </a:extLst>
          </a:blip>
          <a:srcRect b="4152"/>
          <a:stretch>
            <a:fillRect/>
          </a:stretch>
        </p:blipFill>
        <p:spPr bwMode="auto">
          <a:xfrm>
            <a:off x="4885900" y="1680632"/>
            <a:ext cx="6810231" cy="489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273050" y="2210937"/>
            <a:ext cx="423081" cy="369332"/>
          </a:xfrm>
          <a:prstGeom prst="rect">
            <a:avLst/>
          </a:prstGeom>
          <a:noFill/>
          <a:ln w="57150">
            <a:solidFill>
              <a:schemeClr val="accent2"/>
            </a:solidFill>
          </a:ln>
        </p:spPr>
        <p:txBody>
          <a:bodyPr wrap="square" rtlCol="0">
            <a:spAutoFit/>
          </a:bodyPr>
          <a:lstStyle/>
          <a:p>
            <a:endParaRPr lang="vi-VN"/>
          </a:p>
        </p:txBody>
      </p:sp>
    </p:spTree>
    <p:extLst>
      <p:ext uri="{BB962C8B-B14F-4D97-AF65-F5344CB8AC3E}">
        <p14:creationId xmlns:p14="http://schemas.microsoft.com/office/powerpoint/2010/main" val="4010565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D2A1-76D9-41F8-9C7F-8935B7D5EC5E}"/>
              </a:ext>
            </a:extLst>
          </p:cNvPr>
          <p:cNvSpPr>
            <a:spLocks noGrp="1"/>
          </p:cNvSpPr>
          <p:nvPr>
            <p:ph type="title"/>
          </p:nvPr>
        </p:nvSpPr>
        <p:spPr>
          <a:xfrm>
            <a:off x="1715293" y="2593910"/>
            <a:ext cx="8761413" cy="2128502"/>
          </a:xfrm>
        </p:spPr>
        <p:txBody>
          <a:bodyPr/>
          <a:lstStyle/>
          <a:p>
            <a:pPr algn="ctr"/>
            <a:r>
              <a:rPr lang="en-SG" sz="5400" b="1" i="1" dirty="0" err="1">
                <a:solidFill>
                  <a:schemeClr val="tx1"/>
                </a:solidFill>
                <a:latin typeface="Times New Roman" panose="02020603050405020304" pitchFamily="18" charset="0"/>
                <a:cs typeface="Times New Roman" panose="02020603050405020304" pitchFamily="18" charset="0"/>
              </a:rPr>
              <a:t>Trân</a:t>
            </a:r>
            <a:r>
              <a:rPr lang="en-SG" sz="5400" b="1" i="1" dirty="0">
                <a:solidFill>
                  <a:schemeClr val="tx1"/>
                </a:solidFill>
                <a:latin typeface="Times New Roman" panose="02020603050405020304" pitchFamily="18" charset="0"/>
                <a:cs typeface="Times New Roman" panose="02020603050405020304" pitchFamily="18" charset="0"/>
              </a:rPr>
              <a:t> </a:t>
            </a:r>
            <a:r>
              <a:rPr lang="en-SG" sz="5400" b="1" i="1" dirty="0" err="1">
                <a:solidFill>
                  <a:schemeClr val="tx1"/>
                </a:solidFill>
                <a:latin typeface="Times New Roman" panose="02020603050405020304" pitchFamily="18" charset="0"/>
                <a:cs typeface="Times New Roman" panose="02020603050405020304" pitchFamily="18" charset="0"/>
              </a:rPr>
              <a:t>trọng</a:t>
            </a:r>
            <a:r>
              <a:rPr lang="en-SG" sz="5400" b="1" i="1" dirty="0">
                <a:solidFill>
                  <a:schemeClr val="tx1"/>
                </a:solidFill>
                <a:latin typeface="Times New Roman" panose="02020603050405020304" pitchFamily="18" charset="0"/>
                <a:cs typeface="Times New Roman" panose="02020603050405020304" pitchFamily="18" charset="0"/>
              </a:rPr>
              <a:t> </a:t>
            </a:r>
            <a:r>
              <a:rPr lang="en-SG" sz="5400" b="1" i="1" dirty="0" err="1">
                <a:solidFill>
                  <a:schemeClr val="tx1"/>
                </a:solidFill>
                <a:latin typeface="Times New Roman" panose="02020603050405020304" pitchFamily="18" charset="0"/>
                <a:cs typeface="Times New Roman" panose="02020603050405020304" pitchFamily="18" charset="0"/>
              </a:rPr>
              <a:t>cảm</a:t>
            </a:r>
            <a:r>
              <a:rPr lang="en-SG" sz="5400" b="1" i="1" dirty="0">
                <a:solidFill>
                  <a:schemeClr val="tx1"/>
                </a:solidFill>
                <a:latin typeface="Times New Roman" panose="02020603050405020304" pitchFamily="18" charset="0"/>
                <a:cs typeface="Times New Roman" panose="02020603050405020304" pitchFamily="18" charset="0"/>
              </a:rPr>
              <a:t> </a:t>
            </a:r>
            <a:r>
              <a:rPr lang="vi-VN" sz="5400" b="1" i="1" dirty="0">
                <a:solidFill>
                  <a:schemeClr val="tx1"/>
                </a:solidFill>
                <a:latin typeface="Times New Roman" panose="02020603050405020304" pitchFamily="18" charset="0"/>
                <a:cs typeface="Times New Roman" panose="02020603050405020304" pitchFamily="18" charset="0"/>
              </a:rPr>
              <a:t>ơ</a:t>
            </a:r>
            <a:r>
              <a:rPr lang="en-SG" sz="5400" b="1" i="1" dirty="0">
                <a:solidFill>
                  <a:schemeClr val="tx1"/>
                </a:solidFill>
                <a:latin typeface="Times New Roman" panose="02020603050405020304" pitchFamily="18" charset="0"/>
                <a:cs typeface="Times New Roman" panose="02020603050405020304" pitchFamily="18" charset="0"/>
              </a:rPr>
              <a:t>n</a:t>
            </a:r>
            <a:endParaRPr lang="en-US" sz="5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54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28" y="405756"/>
            <a:ext cx="8761413" cy="706964"/>
          </a:xfrm>
        </p:spPr>
        <p:txBody>
          <a:bodyPr/>
          <a:lstStyle/>
          <a:p>
            <a:r>
              <a:rPr lang="en-US" sz="2800">
                <a:latin typeface="Arial" panose="020B0604020202020204" pitchFamily="34" charset="0"/>
                <a:cs typeface="Arial" panose="020B0604020202020204" pitchFamily="34" charset="0"/>
              </a:rPr>
              <a:t>1. Cách thức truy cập cổng thông tin</a:t>
            </a:r>
            <a:endParaRPr lang="vi-VN" sz="2800">
              <a:latin typeface="Arial" panose="020B0604020202020204" pitchFamily="34" charset="0"/>
              <a:cs typeface="Arial" panose="020B0604020202020204" pitchFamily="34" charset="0"/>
            </a:endParaRP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b="27647"/>
          <a:stretch>
            <a:fillRect/>
          </a:stretch>
        </p:blipFill>
        <p:spPr bwMode="auto">
          <a:xfrm>
            <a:off x="5036025" y="1292182"/>
            <a:ext cx="7014948" cy="517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8528" y="2627588"/>
            <a:ext cx="4591600" cy="1384995"/>
          </a:xfrm>
          <a:prstGeom prst="rect">
            <a:avLst/>
          </a:prstGeom>
          <a:solidFill>
            <a:schemeClr val="accent6">
              <a:lumMod val="50000"/>
            </a:schemeClr>
          </a:solidFill>
        </p:spPr>
        <p:txBody>
          <a:bodyPr wrap="square" rtlCol="0">
            <a:spAutoFit/>
          </a:bodyPr>
          <a:lstStyle/>
          <a:p>
            <a:pPr lvl="0"/>
            <a:r>
              <a:rPr lang="en-US" sz="2800" dirty="0" err="1">
                <a:solidFill>
                  <a:schemeClr val="bg1"/>
                </a:solidFill>
                <a:latin typeface="Arial" panose="020B0604020202020204" pitchFamily="34" charset="0"/>
                <a:cs typeface="Arial" panose="020B0604020202020204" pitchFamily="34" charset="0"/>
              </a:rPr>
              <a:t>Địa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chỉ</a:t>
            </a:r>
            <a:r>
              <a:rPr lang="en-US" sz="2800" dirty="0">
                <a:solidFill>
                  <a:schemeClr val="bg1"/>
                </a:solidFill>
                <a:latin typeface="Arial" panose="020B0604020202020204" pitchFamily="34" charset="0"/>
                <a:cs typeface="Arial" panose="020B0604020202020204" pitchFamily="34" charset="0"/>
              </a:rPr>
              <a:t>: </a:t>
            </a:r>
          </a:p>
          <a:p>
            <a:pPr lvl="0"/>
            <a:r>
              <a:rPr lang="en-US" sz="2800" dirty="0">
                <a:solidFill>
                  <a:schemeClr val="bg1"/>
                </a:solidFill>
                <a:latin typeface="Arial" panose="020B0604020202020204" pitchFamily="34" charset="0"/>
                <a:cs typeface="Arial" panose="020B0604020202020204" pitchFamily="34" charset="0"/>
              </a:rPr>
              <a:t>http://daotao.vnu.edu.vn/dkmh </a:t>
            </a:r>
            <a:endParaRPr lang="vi-VN" sz="28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58528" y="4333125"/>
            <a:ext cx="4577497" cy="1815882"/>
          </a:xfrm>
          <a:prstGeom prst="rect">
            <a:avLst/>
          </a:prstGeom>
          <a:solidFill>
            <a:schemeClr val="accent6">
              <a:lumMod val="50000"/>
            </a:schemeClr>
          </a:solidFill>
        </p:spPr>
        <p:txBody>
          <a:bodyPr wrap="square" rtlCol="0">
            <a:spAutoFit/>
          </a:bodyPr>
          <a:lstStyle/>
          <a:p>
            <a:pPr lvl="0"/>
            <a:r>
              <a:rPr lang="en-US" sz="2800">
                <a:solidFill>
                  <a:schemeClr val="bg1"/>
                </a:solidFill>
                <a:latin typeface="Arial" panose="020B0604020202020204" pitchFamily="34" charset="0"/>
                <a:cs typeface="Arial" panose="020B0604020202020204" pitchFamily="34" charset="0"/>
              </a:rPr>
              <a:t>Tên truy cập là MÃ SỐ SINH VIÊN (MSSV) </a:t>
            </a:r>
          </a:p>
          <a:p>
            <a:pPr lvl="0"/>
            <a:r>
              <a:rPr lang="en-US" sz="2800">
                <a:solidFill>
                  <a:schemeClr val="bg1"/>
                </a:solidFill>
                <a:latin typeface="Arial" panose="020B0604020202020204" pitchFamily="34" charset="0"/>
                <a:cs typeface="Arial" panose="020B0604020202020204" pitchFamily="34" charset="0"/>
              </a:rPr>
              <a:t>Mật khẩu mặc định là MSSV</a:t>
            </a:r>
            <a:endParaRPr lang="vi-VN" sz="2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68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1144" y="210921"/>
            <a:ext cx="9168222" cy="974050"/>
          </a:xfrm>
        </p:spPr>
        <p:txBody>
          <a:bodyPr/>
          <a:lstStyle/>
          <a:p>
            <a:r>
              <a:rPr lang="en-US">
                <a:latin typeface="Arial" panose="020B0604020202020204" pitchFamily="34" charset="0"/>
                <a:cs typeface="Arial" panose="020B0604020202020204" pitchFamily="34" charset="0"/>
              </a:rPr>
              <a:t>2. Thay đổi mật khẩu đăng nhập hệ thống</a:t>
            </a:r>
            <a:endParaRPr lang="vi-VN">
              <a:latin typeface="Arial" panose="020B0604020202020204" pitchFamily="34" charset="0"/>
              <a:cs typeface="Arial" panose="020B0604020202020204" pitchFamily="34" charset="0"/>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3867"/>
          <a:stretch>
            <a:fillRect/>
          </a:stretch>
        </p:blipFill>
        <p:spPr bwMode="auto">
          <a:xfrm>
            <a:off x="431145" y="1184971"/>
            <a:ext cx="11305930" cy="494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1144" y="6243008"/>
            <a:ext cx="11305930" cy="400110"/>
          </a:xfrm>
          <a:prstGeom prst="rect">
            <a:avLst/>
          </a:prstGeom>
          <a:solidFill>
            <a:schemeClr val="accent6">
              <a:lumMod val="50000"/>
            </a:schemeClr>
          </a:solidFill>
        </p:spPr>
        <p:txBody>
          <a:bodyPr wrap="square" rtlCol="0">
            <a:spAutoFit/>
          </a:bodyPr>
          <a:lstStyle/>
          <a:p>
            <a:pPr lvl="0" algn="ctr"/>
            <a:r>
              <a:rPr lang="en-US" sz="2000">
                <a:solidFill>
                  <a:schemeClr val="bg1"/>
                </a:solidFill>
                <a:latin typeface="Arial" panose="020B0604020202020204" pitchFamily="34" charset="0"/>
                <a:cs typeface="Arial" panose="020B0604020202020204" pitchFamily="34" charset="0"/>
              </a:rPr>
              <a:t>Sinh viên đổi mật khẩu vào lần đăng nhập đầu tiên bằng cách click vào mục “Đổi mật khẩu”</a:t>
            </a:r>
            <a:endParaRPr lang="vi-VN" sz="200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0112991" y="1705969"/>
            <a:ext cx="900752" cy="369332"/>
          </a:xfrm>
          <a:prstGeom prst="rect">
            <a:avLst/>
          </a:prstGeom>
          <a:noFill/>
          <a:ln w="57150">
            <a:solidFill>
              <a:schemeClr val="accent3"/>
            </a:solidFill>
          </a:ln>
        </p:spPr>
        <p:txBody>
          <a:bodyPr wrap="square" rtlCol="0">
            <a:spAutoFit/>
          </a:bodyPr>
          <a:lstStyle/>
          <a:p>
            <a:endParaRPr lang="vi-VN"/>
          </a:p>
        </p:txBody>
      </p:sp>
    </p:spTree>
    <p:extLst>
      <p:ext uri="{BB962C8B-B14F-4D97-AF65-F5344CB8AC3E}">
        <p14:creationId xmlns:p14="http://schemas.microsoft.com/office/powerpoint/2010/main" val="82740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4236" y="728938"/>
            <a:ext cx="9272131" cy="706964"/>
          </a:xfrm>
        </p:spPr>
        <p:txBody>
          <a:bodyPr/>
          <a:lstStyle/>
          <a:p>
            <a:r>
              <a:rPr lang="en-US">
                <a:latin typeface="Arial" panose="020B0604020202020204" pitchFamily="34" charset="0"/>
                <a:cs typeface="Arial" panose="020B0604020202020204" pitchFamily="34" charset="0"/>
              </a:rPr>
              <a:t>2. Thay đổi mật khẩu đăng nhập hệ thống</a:t>
            </a:r>
            <a:endParaRPr lang="vi-VN">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38342" t="40186" r="37411" b="34706"/>
          <a:stretch>
            <a:fillRect/>
          </a:stretch>
        </p:blipFill>
        <p:spPr bwMode="auto">
          <a:xfrm>
            <a:off x="7861110" y="2277883"/>
            <a:ext cx="40743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2263" y="2277883"/>
            <a:ext cx="7328847" cy="4247317"/>
          </a:xfrm>
          <a:prstGeom prst="rect">
            <a:avLst/>
          </a:prstGeom>
          <a:solidFill>
            <a:schemeClr val="accent6">
              <a:lumMod val="50000"/>
            </a:schemeClr>
          </a:solidFill>
        </p:spPr>
        <p:txBody>
          <a:bodyPr wrap="square" rtlCol="0">
            <a:spAutoFit/>
          </a:bodyPr>
          <a:lstStyle/>
          <a:p>
            <a:pPr algn="just">
              <a:lnSpc>
                <a:spcPct val="150000"/>
              </a:lnSpc>
            </a:pPr>
            <a:r>
              <a:rPr lang="en-US" sz="2000">
                <a:solidFill>
                  <a:schemeClr val="bg1"/>
                </a:solidFill>
                <a:latin typeface="Arial" panose="020B0604020202020204" pitchFamily="34" charset="0"/>
                <a:cs typeface="Arial" panose="020B0604020202020204" pitchFamily="34" charset="0"/>
              </a:rPr>
              <a:t>1. Nhập mật khẩu cũ vào ô “</a:t>
            </a:r>
            <a:r>
              <a:rPr lang="en-US" sz="2000" b="1">
                <a:solidFill>
                  <a:schemeClr val="bg1"/>
                </a:solidFill>
                <a:latin typeface="Arial" panose="020B0604020202020204" pitchFamily="34" charset="0"/>
                <a:cs typeface="Arial" panose="020B0604020202020204" pitchFamily="34" charset="0"/>
              </a:rPr>
              <a:t>Mật khẩu cũ</a:t>
            </a:r>
            <a:r>
              <a:rPr lang="en-US" sz="2000">
                <a:solidFill>
                  <a:schemeClr val="bg1"/>
                </a:solidFill>
                <a:latin typeface="Arial" panose="020B0604020202020204" pitchFamily="34" charset="0"/>
                <a:cs typeface="Arial" panose="020B0604020202020204" pitchFamily="34" charset="0"/>
              </a:rPr>
              <a:t>” (mã sinh viên)</a:t>
            </a:r>
            <a:endParaRPr lang="vi-VN" sz="2000">
              <a:solidFill>
                <a:schemeClr val="bg1"/>
              </a:solidFill>
              <a:latin typeface="Arial" panose="020B0604020202020204" pitchFamily="34" charset="0"/>
              <a:cs typeface="Arial" panose="020B0604020202020204" pitchFamily="34" charset="0"/>
            </a:endParaRPr>
          </a:p>
          <a:p>
            <a:pPr algn="just">
              <a:lnSpc>
                <a:spcPct val="150000"/>
              </a:lnSpc>
            </a:pPr>
            <a:r>
              <a:rPr lang="en-US" sz="2000">
                <a:solidFill>
                  <a:schemeClr val="bg1"/>
                </a:solidFill>
                <a:latin typeface="Arial" panose="020B0604020202020204" pitchFamily="34" charset="0"/>
                <a:cs typeface="Arial" panose="020B0604020202020204" pitchFamily="34" charset="0"/>
              </a:rPr>
              <a:t>2. Nhập mật khẩu mới vào ô “</a:t>
            </a:r>
            <a:r>
              <a:rPr lang="en-US" sz="2000" b="1">
                <a:solidFill>
                  <a:schemeClr val="bg1"/>
                </a:solidFill>
                <a:latin typeface="Arial" panose="020B0604020202020204" pitchFamily="34" charset="0"/>
                <a:cs typeface="Arial" panose="020B0604020202020204" pitchFamily="34" charset="0"/>
              </a:rPr>
              <a:t>Mật khẩu mới</a:t>
            </a:r>
            <a:r>
              <a:rPr lang="en-US" sz="2000">
                <a:solidFill>
                  <a:schemeClr val="bg1"/>
                </a:solidFill>
                <a:latin typeface="Arial" panose="020B0604020202020204" pitchFamily="34" charset="0"/>
                <a:cs typeface="Arial" panose="020B0604020202020204" pitchFamily="34" charset="0"/>
              </a:rPr>
              <a:t>” (tối thiểu 6 ký tự).</a:t>
            </a:r>
            <a:endParaRPr lang="vi-VN" sz="2000">
              <a:solidFill>
                <a:schemeClr val="bg1"/>
              </a:solidFill>
              <a:latin typeface="Arial" panose="020B0604020202020204" pitchFamily="34" charset="0"/>
              <a:cs typeface="Arial" panose="020B0604020202020204" pitchFamily="34" charset="0"/>
            </a:endParaRPr>
          </a:p>
          <a:p>
            <a:pPr algn="just">
              <a:lnSpc>
                <a:spcPct val="150000"/>
              </a:lnSpc>
            </a:pPr>
            <a:r>
              <a:rPr lang="en-US" sz="2000">
                <a:solidFill>
                  <a:schemeClr val="bg1"/>
                </a:solidFill>
                <a:latin typeface="Arial" panose="020B0604020202020204" pitchFamily="34" charset="0"/>
                <a:cs typeface="Arial" panose="020B0604020202020204" pitchFamily="34" charset="0"/>
              </a:rPr>
              <a:t>3. Nhập lại mật khẩu mới một lần nữa vào ô “</a:t>
            </a:r>
            <a:r>
              <a:rPr lang="en-US" sz="2000" b="1">
                <a:solidFill>
                  <a:schemeClr val="bg1"/>
                </a:solidFill>
                <a:latin typeface="Arial" panose="020B0604020202020204" pitchFamily="34" charset="0"/>
                <a:cs typeface="Arial" panose="020B0604020202020204" pitchFamily="34" charset="0"/>
              </a:rPr>
              <a:t>Xác nhận lại</a:t>
            </a:r>
            <a:r>
              <a:rPr lang="en-US" sz="2000">
                <a:solidFill>
                  <a:schemeClr val="bg1"/>
                </a:solidFill>
                <a:latin typeface="Arial" panose="020B0604020202020204" pitchFamily="34" charset="0"/>
                <a:cs typeface="Arial" panose="020B0604020202020204" pitchFamily="34" charset="0"/>
              </a:rPr>
              <a:t>”.</a:t>
            </a:r>
            <a:endParaRPr lang="vi-VN" sz="2000">
              <a:solidFill>
                <a:schemeClr val="bg1"/>
              </a:solidFill>
              <a:latin typeface="Arial" panose="020B0604020202020204" pitchFamily="34" charset="0"/>
              <a:cs typeface="Arial" panose="020B0604020202020204" pitchFamily="34" charset="0"/>
            </a:endParaRPr>
          </a:p>
          <a:p>
            <a:pPr algn="just">
              <a:lnSpc>
                <a:spcPct val="150000"/>
              </a:lnSpc>
            </a:pPr>
            <a:r>
              <a:rPr lang="en-US" sz="2000">
                <a:solidFill>
                  <a:schemeClr val="bg1"/>
                </a:solidFill>
                <a:latin typeface="Arial" panose="020B0604020202020204" pitchFamily="34" charset="0"/>
                <a:cs typeface="Arial" panose="020B0604020202020204" pitchFamily="34" charset="0"/>
              </a:rPr>
              <a:t>4. Nhấn chuột vào “</a:t>
            </a:r>
            <a:r>
              <a:rPr lang="en-US" sz="2000" b="1">
                <a:solidFill>
                  <a:schemeClr val="bg1"/>
                </a:solidFill>
                <a:latin typeface="Arial" panose="020B0604020202020204" pitchFamily="34" charset="0"/>
                <a:cs typeface="Arial" panose="020B0604020202020204" pitchFamily="34" charset="0"/>
              </a:rPr>
              <a:t>Lưu</a:t>
            </a:r>
            <a:r>
              <a:rPr lang="en-US" sz="2000">
                <a:solidFill>
                  <a:schemeClr val="bg1"/>
                </a:solidFill>
                <a:latin typeface="Arial" panose="020B0604020202020204" pitchFamily="34" charset="0"/>
                <a:cs typeface="Arial" panose="020B0604020202020204" pitchFamily="34" charset="0"/>
              </a:rPr>
              <a:t>” nếu muốn đổi mật khẩu, ngược lại nhấn chuột vào nút “</a:t>
            </a:r>
            <a:r>
              <a:rPr lang="en-US" sz="2000" b="1">
                <a:solidFill>
                  <a:schemeClr val="bg1"/>
                </a:solidFill>
                <a:latin typeface="Arial" panose="020B0604020202020204" pitchFamily="34" charset="0"/>
                <a:cs typeface="Arial" panose="020B0604020202020204" pitchFamily="34" charset="0"/>
              </a:rPr>
              <a:t>Bỏ qua</a:t>
            </a:r>
            <a:r>
              <a:rPr lang="en-US" sz="2000">
                <a:solidFill>
                  <a:schemeClr val="bg1"/>
                </a:solidFill>
                <a:latin typeface="Arial" panose="020B0604020202020204" pitchFamily="34" charset="0"/>
                <a:cs typeface="Arial" panose="020B0604020202020204" pitchFamily="34" charset="0"/>
              </a:rPr>
              <a:t>”</a:t>
            </a:r>
            <a:endParaRPr lang="vi-VN" sz="2000">
              <a:solidFill>
                <a:schemeClr val="bg1"/>
              </a:solidFill>
              <a:latin typeface="Arial" panose="020B0604020202020204" pitchFamily="34" charset="0"/>
              <a:cs typeface="Arial" panose="020B0604020202020204" pitchFamily="34" charset="0"/>
            </a:endParaRPr>
          </a:p>
          <a:p>
            <a:pPr algn="just">
              <a:lnSpc>
                <a:spcPct val="150000"/>
              </a:lnSpc>
            </a:pPr>
            <a:r>
              <a:rPr lang="en-US" sz="2000">
                <a:solidFill>
                  <a:schemeClr val="bg1"/>
                </a:solidFill>
                <a:latin typeface="Arial" panose="020B0604020202020204" pitchFamily="34" charset="0"/>
                <a:cs typeface="Arial" panose="020B0604020202020204" pitchFamily="34" charset="0"/>
              </a:rPr>
              <a:t>5. Nếu mật khẩu hợp lệ hệ thống sẽ thông báo “</a:t>
            </a:r>
            <a:r>
              <a:rPr lang="en-US" sz="2000" b="1">
                <a:solidFill>
                  <a:schemeClr val="bg1"/>
                </a:solidFill>
                <a:latin typeface="Arial" panose="020B0604020202020204" pitchFamily="34" charset="0"/>
                <a:cs typeface="Arial" panose="020B0604020202020204" pitchFamily="34" charset="0"/>
              </a:rPr>
              <a:t>Đã đổi mật khẩu xong</a:t>
            </a:r>
            <a:r>
              <a:rPr lang="en-US" sz="2000">
                <a:solidFill>
                  <a:schemeClr val="bg1"/>
                </a:solidFill>
                <a:latin typeface="Arial" panose="020B0604020202020204" pitchFamily="34" charset="0"/>
                <a:cs typeface="Arial" panose="020B0604020202020204" pitchFamily="34" charset="0"/>
              </a:rPr>
              <a:t>”</a:t>
            </a:r>
            <a:endParaRPr lang="vi-VN" sz="2000">
              <a:solidFill>
                <a:schemeClr val="bg1"/>
              </a:solidFill>
              <a:latin typeface="Arial" panose="020B0604020202020204" pitchFamily="34" charset="0"/>
              <a:cs typeface="Arial" panose="020B0604020202020204" pitchFamily="34" charset="0"/>
            </a:endParaRPr>
          </a:p>
          <a:p>
            <a:pPr algn="just">
              <a:lnSpc>
                <a:spcPct val="150000"/>
              </a:lnSpc>
            </a:pPr>
            <a:r>
              <a:rPr lang="en-US" sz="2000" b="1" u="sng">
                <a:solidFill>
                  <a:schemeClr val="bg1"/>
                </a:solidFill>
                <a:latin typeface="Arial" panose="020B0604020202020204" pitchFamily="34" charset="0"/>
                <a:cs typeface="Arial" panose="020B0604020202020204" pitchFamily="34" charset="0"/>
              </a:rPr>
              <a:t>Lưu ý:</a:t>
            </a:r>
            <a:r>
              <a:rPr lang="en-US" sz="2000">
                <a:solidFill>
                  <a:schemeClr val="bg1"/>
                </a:solidFill>
                <a:latin typeface="Arial" panose="020B0604020202020204" pitchFamily="34" charset="0"/>
                <a:cs typeface="Arial" panose="020B0604020202020204" pitchFamily="34" charset="0"/>
              </a:rPr>
              <a:t> </a:t>
            </a:r>
            <a:r>
              <a:rPr lang="en-US" sz="2000" i="1">
                <a:solidFill>
                  <a:schemeClr val="bg1"/>
                </a:solidFill>
                <a:latin typeface="Arial" panose="020B0604020202020204" pitchFamily="34" charset="0"/>
                <a:cs typeface="Arial" panose="020B0604020202020204" pitchFamily="34" charset="0"/>
              </a:rPr>
              <a:t>Sinh viên sau khi đã đổi mật khẩu phải tự bảo mật và chịu trách nhiệm về mật khẩu của mình.</a:t>
            </a:r>
            <a:endParaRPr lang="vi-VN"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241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5" y="523292"/>
            <a:ext cx="8761413" cy="706964"/>
          </a:xfrm>
        </p:spPr>
        <p:txBody>
          <a:bodyPr/>
          <a:lstStyle/>
          <a:p>
            <a:r>
              <a:rPr lang="en-US">
                <a:latin typeface="Arial" panose="020B0604020202020204" pitchFamily="34" charset="0"/>
                <a:cs typeface="Arial" panose="020B0604020202020204" pitchFamily="34" charset="0"/>
              </a:rPr>
              <a:t>3. Cập nhật hồ sơ sinh viên</a:t>
            </a:r>
            <a:endParaRPr lang="vi-VN">
              <a:latin typeface="Arial" panose="020B0604020202020204" pitchFamily="34" charset="0"/>
              <a:cs typeface="Arial" panose="020B0604020202020204" pitchFamily="34" charset="0"/>
            </a:endParaRPr>
          </a:p>
        </p:txBody>
      </p:sp>
      <p:sp>
        <p:nvSpPr>
          <p:cNvPr id="4" name="TextBox 3"/>
          <p:cNvSpPr txBox="1"/>
          <p:nvPr/>
        </p:nvSpPr>
        <p:spPr>
          <a:xfrm>
            <a:off x="404327" y="2784143"/>
            <a:ext cx="4626591" cy="3323987"/>
          </a:xfrm>
          <a:prstGeom prst="rect">
            <a:avLst/>
          </a:prstGeom>
          <a:solidFill>
            <a:schemeClr val="accent6">
              <a:lumMod val="50000"/>
            </a:schemeClr>
          </a:solidFill>
        </p:spPr>
        <p:txBody>
          <a:bodyPr wrap="square" rtlCol="0">
            <a:spAutoFit/>
          </a:bodyPr>
          <a:lstStyle/>
          <a:p>
            <a:pPr algn="just">
              <a:lnSpc>
                <a:spcPct val="150000"/>
              </a:lnSpc>
            </a:pPr>
            <a:r>
              <a:rPr lang="pt-BR" sz="2000" dirty="0">
                <a:solidFill>
                  <a:schemeClr val="bg1"/>
                </a:solidFill>
                <a:latin typeface="Arial" panose="020B0604020202020204" pitchFamily="34" charset="0"/>
                <a:cs typeface="Arial" panose="020B0604020202020204" pitchFamily="34" charset="0"/>
              </a:rPr>
              <a:t>1. Nhấn chuột vào mục </a:t>
            </a:r>
            <a:r>
              <a:rPr lang="pt-BR" sz="2000" b="1" dirty="0">
                <a:solidFill>
                  <a:schemeClr val="bg1"/>
                </a:solidFill>
                <a:latin typeface="Arial" panose="020B0604020202020204" pitchFamily="34" charset="0"/>
                <a:cs typeface="Arial" panose="020B0604020202020204" pitchFamily="34" charset="0"/>
              </a:rPr>
              <a:t>“Cập nhật hồ sơ”</a:t>
            </a:r>
            <a:endParaRPr lang="vi-VN" sz="2000" dirty="0">
              <a:solidFill>
                <a:schemeClr val="bg1"/>
              </a:solidFill>
              <a:latin typeface="Arial" panose="020B0604020202020204" pitchFamily="34" charset="0"/>
              <a:cs typeface="Arial" panose="020B0604020202020204" pitchFamily="34" charset="0"/>
            </a:endParaRPr>
          </a:p>
          <a:p>
            <a:pPr algn="just">
              <a:lnSpc>
                <a:spcPct val="150000"/>
              </a:lnSpc>
            </a:pPr>
            <a:r>
              <a:rPr lang="pt-BR" sz="2000" dirty="0">
                <a:solidFill>
                  <a:schemeClr val="bg1"/>
                </a:solidFill>
                <a:latin typeface="Arial" panose="020B0604020202020204" pitchFamily="34" charset="0"/>
                <a:cs typeface="Arial" panose="020B0604020202020204" pitchFamily="34" charset="0"/>
              </a:rPr>
              <a:t>2. Màn hình Cập nhật hồ sơ hiển thị như hình bên</a:t>
            </a:r>
          </a:p>
          <a:p>
            <a:pPr algn="just">
              <a:lnSpc>
                <a:spcPct val="150000"/>
              </a:lnSpc>
            </a:pPr>
            <a:r>
              <a:rPr lang="en-US" sz="2000" dirty="0">
                <a:solidFill>
                  <a:schemeClr val="bg1"/>
                </a:solidFill>
                <a:latin typeface="Arial" panose="020B0604020202020204" pitchFamily="34" charset="0"/>
                <a:cs typeface="Arial" panose="020B0604020202020204" pitchFamily="34" charset="0"/>
              </a:rPr>
              <a:t>3. </a:t>
            </a:r>
            <a:r>
              <a:rPr lang="en-US" sz="2000" dirty="0" err="1">
                <a:solidFill>
                  <a:schemeClr val="bg1"/>
                </a:solidFill>
                <a:latin typeface="Arial" panose="020B0604020202020204" pitchFamily="34" charset="0"/>
                <a:cs typeface="Arial" panose="020B0604020202020204" pitchFamily="34" charset="0"/>
              </a:rPr>
              <a:t>Sinh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viên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cập</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nhật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đầy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đủ</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thông</a:t>
            </a:r>
            <a:r>
              <a:rPr lang="en-US" sz="2000" dirty="0">
                <a:solidFill>
                  <a:schemeClr val="bg1"/>
                </a:solidFill>
                <a:latin typeface="Arial" panose="020B0604020202020204" pitchFamily="34" charset="0"/>
                <a:cs typeface="Arial" panose="020B0604020202020204" pitchFamily="34" charset="0"/>
              </a:rPr>
              <a:t> tin </a:t>
            </a:r>
            <a:r>
              <a:rPr lang="en-US" sz="2000" dirty="0" err="1">
                <a:solidFill>
                  <a:schemeClr val="bg1"/>
                </a:solidFill>
                <a:latin typeface="Arial" panose="020B0604020202020204" pitchFamily="34" charset="0"/>
                <a:cs typeface="Arial" panose="020B0604020202020204" pitchFamily="34" charset="0"/>
              </a:rPr>
              <a:t>cá</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thông</a:t>
            </a:r>
            <a:r>
              <a:rPr lang="en-US" sz="2000" dirty="0">
                <a:solidFill>
                  <a:schemeClr val="bg1"/>
                </a:solidFill>
                <a:latin typeface="Arial" panose="020B0604020202020204" pitchFamily="34" charset="0"/>
                <a:cs typeface="Arial" panose="020B0604020202020204" pitchFamily="34" charset="0"/>
              </a:rPr>
              <a:t> tin </a:t>
            </a:r>
            <a:r>
              <a:rPr lang="en-US" sz="2000" dirty="0" err="1">
                <a:solidFill>
                  <a:schemeClr val="bg1"/>
                </a:solidFill>
                <a:latin typeface="Arial" panose="020B0604020202020204" pitchFamily="34" charset="0"/>
                <a:cs typeface="Arial" panose="020B0604020202020204" pitchFamily="34" charset="0"/>
              </a:rPr>
              <a:t>gia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sau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đó</a:t>
            </a:r>
            <a:r>
              <a:rPr lang="en-US" sz="2000" dirty="0">
                <a:solidFill>
                  <a:schemeClr val="bg1"/>
                </a:solidFill>
                <a:latin typeface="Arial" panose="020B0604020202020204" pitchFamily="34" charset="0"/>
                <a:cs typeface="Arial" panose="020B0604020202020204" pitchFamily="34" charset="0"/>
              </a:rPr>
              <a:t> click </a:t>
            </a:r>
            <a:r>
              <a:rPr lang="en-US" sz="2000" dirty="0" err="1">
                <a:solidFill>
                  <a:schemeClr val="bg1"/>
                </a:solidFill>
                <a:latin typeface="Arial" panose="020B0604020202020204" pitchFamily="34" charset="0"/>
                <a:cs typeface="Arial" panose="020B0604020202020204" pitchFamily="34" charset="0"/>
              </a:rPr>
              <a:t>vào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nút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Ghi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nhận</a:t>
            </a:r>
            <a:r>
              <a:rPr lang="en-US" sz="2000" dirty="0">
                <a:solidFill>
                  <a:schemeClr val="bg1"/>
                </a:solidFill>
                <a:latin typeface="Arial" panose="020B0604020202020204" pitchFamily="34" charset="0"/>
                <a:cs typeface="Arial" panose="020B0604020202020204" pitchFamily="34" charset="0"/>
              </a:rPr>
              <a:t>”</a:t>
            </a:r>
            <a:endParaRPr lang="vi-VN" sz="2000" dirty="0">
              <a:solidFill>
                <a:schemeClr val="bg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918" y="1230256"/>
            <a:ext cx="6651565" cy="562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880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11" y="523292"/>
            <a:ext cx="8761413" cy="706964"/>
          </a:xfrm>
        </p:spPr>
        <p:txBody>
          <a:bodyPr/>
          <a:lstStyle/>
          <a:p>
            <a:r>
              <a:rPr lang="en-US">
                <a:latin typeface="Arial" panose="020B0604020202020204" pitchFamily="34" charset="0"/>
                <a:cs typeface="Arial" panose="020B0604020202020204" pitchFamily="34" charset="0"/>
              </a:rPr>
              <a:t>4. Kiểm tra thông tin cá nhân</a:t>
            </a:r>
            <a:endParaRPr lang="vi-VN">
              <a:latin typeface="Arial" panose="020B0604020202020204" pitchFamily="34" charset="0"/>
              <a:cs typeface="Arial" panose="020B0604020202020204" pitchFamily="34" charset="0"/>
            </a:endParaRPr>
          </a:p>
        </p:txBody>
      </p:sp>
      <p:sp>
        <p:nvSpPr>
          <p:cNvPr id="4" name="TextBox 3"/>
          <p:cNvSpPr txBox="1"/>
          <p:nvPr/>
        </p:nvSpPr>
        <p:spPr>
          <a:xfrm>
            <a:off x="639573" y="1840788"/>
            <a:ext cx="4572000" cy="4708981"/>
          </a:xfrm>
          <a:prstGeom prst="rect">
            <a:avLst/>
          </a:prstGeom>
          <a:solidFill>
            <a:schemeClr val="accent6">
              <a:lumMod val="50000"/>
            </a:schemeClr>
          </a:solidFill>
        </p:spPr>
        <p:txBody>
          <a:bodyPr wrap="square" rtlCol="0">
            <a:spAutoFit/>
          </a:bodyPr>
          <a:lstStyle/>
          <a:p>
            <a:pPr lvl="0" algn="just">
              <a:lnSpc>
                <a:spcPct val="150000"/>
              </a:lnSpc>
            </a:pPr>
            <a:r>
              <a:rPr lang="en-US" sz="2000" dirty="0">
                <a:solidFill>
                  <a:schemeClr val="bg1"/>
                </a:solidFill>
                <a:latin typeface="Arial" panose="020B0604020202020204" pitchFamily="34" charset="0"/>
                <a:cs typeface="Arial" panose="020B0604020202020204" pitchFamily="34" charset="0"/>
              </a:rPr>
              <a:t>1. </a:t>
            </a:r>
            <a:r>
              <a:rPr lang="en-US" sz="2000" dirty="0" err="1">
                <a:solidFill>
                  <a:schemeClr val="bg1"/>
                </a:solidFill>
                <a:latin typeface="Arial" panose="020B0604020202020204" pitchFamily="34" charset="0"/>
                <a:cs typeface="Arial" panose="020B0604020202020204" pitchFamily="34" charset="0"/>
              </a:rPr>
              <a:t>Nhấn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chuột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mục</a:t>
            </a:r>
            <a:r>
              <a:rPr lang="en-US" sz="2000"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Hồ</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sơ</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sinh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viên</a:t>
            </a:r>
            <a:r>
              <a:rPr lang="en-US" sz="2000" dirty="0">
                <a:solidFill>
                  <a:schemeClr val="bg1"/>
                </a:solidFill>
                <a:latin typeface="Arial" panose="020B0604020202020204" pitchFamily="34" charset="0"/>
                <a:cs typeface="Arial" panose="020B0604020202020204" pitchFamily="34" charset="0"/>
              </a:rPr>
              <a:t>”</a:t>
            </a:r>
            <a:endParaRPr lang="vi-VN" sz="2000" dirty="0">
              <a:solidFill>
                <a:schemeClr val="bg1"/>
              </a:solidFill>
              <a:latin typeface="Arial" panose="020B0604020202020204" pitchFamily="34" charset="0"/>
              <a:cs typeface="Arial" panose="020B0604020202020204" pitchFamily="34" charset="0"/>
            </a:endParaRPr>
          </a:p>
          <a:p>
            <a:pPr lvl="0" algn="just">
              <a:lnSpc>
                <a:spcPct val="150000"/>
              </a:lnSpc>
            </a:pPr>
            <a:r>
              <a:rPr lang="en-US" sz="2000" dirty="0">
                <a:solidFill>
                  <a:schemeClr val="bg1"/>
                </a:solidFill>
                <a:latin typeface="Arial" panose="020B0604020202020204" pitchFamily="34" charset="0"/>
                <a:cs typeface="Arial" panose="020B0604020202020204" pitchFamily="34" charset="0"/>
              </a:rPr>
              <a:t>2. </a:t>
            </a:r>
            <a:r>
              <a:rPr lang="en-US" sz="2000" dirty="0" err="1">
                <a:solidFill>
                  <a:schemeClr val="bg1"/>
                </a:solidFill>
                <a:latin typeface="Arial" panose="020B0604020202020204" pitchFamily="34" charset="0"/>
                <a:cs typeface="Arial" panose="020B0604020202020204" pitchFamily="34" charset="0"/>
              </a:rPr>
              <a:t>Màn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thông</a:t>
            </a:r>
            <a:r>
              <a:rPr lang="en-US" sz="2000" dirty="0">
                <a:solidFill>
                  <a:schemeClr val="bg1"/>
                </a:solidFill>
                <a:latin typeface="Arial" panose="020B0604020202020204" pitchFamily="34" charset="0"/>
                <a:cs typeface="Arial" panose="020B0604020202020204" pitchFamily="34" charset="0"/>
              </a:rPr>
              <a:t> tin </a:t>
            </a:r>
            <a:r>
              <a:rPr lang="en-US" sz="2000" dirty="0" err="1">
                <a:solidFill>
                  <a:schemeClr val="bg1"/>
                </a:solidFill>
                <a:latin typeface="Arial" panose="020B0604020202020204" pitchFamily="34" charset="0"/>
                <a:cs typeface="Arial" panose="020B0604020202020204" pitchFamily="34" charset="0"/>
              </a:rPr>
              <a:t>sinh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viên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xuất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hiện</a:t>
            </a:r>
            <a:endParaRPr lang="vi-VN" sz="2000" dirty="0">
              <a:solidFill>
                <a:schemeClr val="bg1"/>
              </a:solidFill>
              <a:latin typeface="Arial" panose="020B0604020202020204" pitchFamily="34" charset="0"/>
              <a:cs typeface="Arial" panose="020B0604020202020204" pitchFamily="34" charset="0"/>
            </a:endParaRPr>
          </a:p>
          <a:p>
            <a:pPr algn="just">
              <a:lnSpc>
                <a:spcPct val="150000"/>
              </a:lnSpc>
            </a:pPr>
            <a:r>
              <a:rPr lang="pt-BR" sz="2000" dirty="0">
                <a:solidFill>
                  <a:schemeClr val="bg1"/>
                </a:solidFill>
                <a:latin typeface="Arial" panose="020B0604020202020204" pitchFamily="34" charset="0"/>
                <a:cs typeface="Arial" panose="020B0604020202020204" pitchFamily="34" charset="0"/>
              </a:rPr>
              <a:t>3. Kiểm tra thông tin cá nhân</a:t>
            </a:r>
            <a:endParaRPr lang="vi-VN" sz="2000" dirty="0">
              <a:solidFill>
                <a:schemeClr val="bg1"/>
              </a:solidFill>
              <a:latin typeface="Arial" panose="020B0604020202020204" pitchFamily="34" charset="0"/>
              <a:cs typeface="Arial" panose="020B0604020202020204" pitchFamily="34" charset="0"/>
            </a:endParaRPr>
          </a:p>
          <a:p>
            <a:pPr algn="just">
              <a:lnSpc>
                <a:spcPct val="150000"/>
              </a:lnSpc>
            </a:pPr>
            <a:r>
              <a:rPr lang="pt-BR" sz="2000" dirty="0">
                <a:solidFill>
                  <a:schemeClr val="bg1"/>
                </a:solidFill>
                <a:latin typeface="Arial" panose="020B0604020202020204" pitchFamily="34" charset="0"/>
                <a:cs typeface="Arial" panose="020B0604020202020204" pitchFamily="34" charset="0"/>
              </a:rPr>
              <a:t>4. Nếu có sai sót sinh viên phải gửi ngay đơn yêu cầu bổ sung, sửa chữa về phòng Chính trị và Công tác sinh viên của Trường.</a:t>
            </a:r>
            <a:endParaRPr lang="vi-VN" sz="2000" dirty="0">
              <a:solidFill>
                <a:schemeClr val="bg1"/>
              </a:solidFill>
              <a:latin typeface="Arial" panose="020B0604020202020204" pitchFamily="34" charset="0"/>
              <a:cs typeface="Arial" panose="020B0604020202020204" pitchFamily="34" charset="0"/>
            </a:endParaRPr>
          </a:p>
          <a:p>
            <a:pPr algn="just">
              <a:lnSpc>
                <a:spcPct val="150000"/>
              </a:lnSpc>
            </a:pPr>
            <a:endParaRPr lang="vi-VN" sz="2000" dirty="0">
              <a:solidFill>
                <a:schemeClr val="bg1"/>
              </a:solidFill>
              <a:latin typeface="Arial" panose="020B0604020202020204" pitchFamily="34" charset="0"/>
              <a:cs typeface="Arial" panose="020B0604020202020204" pitchFamily="34" charset="0"/>
            </a:endParaRPr>
          </a:p>
        </p:txBody>
      </p:sp>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b="4482"/>
          <a:stretch>
            <a:fillRect/>
          </a:stretch>
        </p:blipFill>
        <p:spPr bwMode="auto">
          <a:xfrm>
            <a:off x="5211573" y="1230257"/>
            <a:ext cx="6484557" cy="548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959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91" y="516468"/>
            <a:ext cx="8761413" cy="706964"/>
          </a:xfrm>
        </p:spPr>
        <p:txBody>
          <a:bodyPr/>
          <a:lstStyle/>
          <a:p>
            <a:r>
              <a:rPr lang="en-US">
                <a:latin typeface="Arial" panose="020B0604020202020204" pitchFamily="34" charset="0"/>
                <a:cs typeface="Arial" panose="020B0604020202020204" pitchFamily="34" charset="0"/>
              </a:rPr>
              <a:t>5. Đăng ký học</a:t>
            </a:r>
            <a:endParaRPr lang="vi-VN">
              <a:latin typeface="Arial" panose="020B0604020202020204" pitchFamily="34" charset="0"/>
              <a:cs typeface="Arial" panose="020B0604020202020204" pitchFamily="34" charset="0"/>
            </a:endParaRPr>
          </a:p>
        </p:txBody>
      </p:sp>
      <p:sp>
        <p:nvSpPr>
          <p:cNvPr id="4" name="TextBox 3"/>
          <p:cNvSpPr txBox="1"/>
          <p:nvPr/>
        </p:nvSpPr>
        <p:spPr>
          <a:xfrm>
            <a:off x="488020" y="2357903"/>
            <a:ext cx="3367022" cy="646331"/>
          </a:xfrm>
          <a:prstGeom prst="rect">
            <a:avLst/>
          </a:prstGeom>
          <a:solidFill>
            <a:schemeClr val="accent6">
              <a:lumMod val="50000"/>
            </a:schemeClr>
          </a:solidFill>
        </p:spPr>
        <p:txBody>
          <a:bodyPr wrap="square" rtlCol="0">
            <a:spAutoFit/>
          </a:bodyPr>
          <a:lstStyle/>
          <a:p>
            <a:r>
              <a:rPr lang="vi-VN" dirty="0">
                <a:solidFill>
                  <a:schemeClr val="bg1"/>
                </a:solidFill>
                <a:latin typeface="Arial" panose="020B0604020202020204" pitchFamily="34" charset="0"/>
                <a:cs typeface="Arial" panose="020B0604020202020204" pitchFamily="34" charset="0"/>
              </a:rPr>
              <a:t>Địa chỉ: http://dangkyhoc.vnu.edu.vn</a:t>
            </a:r>
          </a:p>
        </p:txBody>
      </p:sp>
      <p:pic>
        <p:nvPicPr>
          <p:cNvPr id="6" name="Picture 5"/>
          <p:cNvPicPr>
            <a:picLocks noChangeAspect="1"/>
          </p:cNvPicPr>
          <p:nvPr/>
        </p:nvPicPr>
        <p:blipFill rotWithShape="1">
          <a:blip r:embed="rId2"/>
          <a:srcRect t="8239" b="19614"/>
          <a:stretch/>
        </p:blipFill>
        <p:spPr>
          <a:xfrm>
            <a:off x="3953058" y="1194839"/>
            <a:ext cx="7772400" cy="4065181"/>
          </a:xfrm>
          <a:prstGeom prst="rect">
            <a:avLst/>
          </a:prstGeom>
        </p:spPr>
      </p:pic>
      <p:pic>
        <p:nvPicPr>
          <p:cNvPr id="5123" name="Picture 1"/>
          <p:cNvPicPr>
            <a:picLocks noChangeAspect="1" noChangeArrowheads="1"/>
          </p:cNvPicPr>
          <p:nvPr/>
        </p:nvPicPr>
        <p:blipFill>
          <a:blip r:embed="rId3">
            <a:extLst>
              <a:ext uri="{28A0092B-C50C-407E-A947-70E740481C1C}">
                <a14:useLocalDpi xmlns:a14="http://schemas.microsoft.com/office/drawing/2010/main" val="0"/>
              </a:ext>
            </a:extLst>
          </a:blip>
          <a:srcRect r="-15" b="8025"/>
          <a:stretch>
            <a:fillRect/>
          </a:stretch>
        </p:blipFill>
        <p:spPr bwMode="auto">
          <a:xfrm>
            <a:off x="3953058" y="1194839"/>
            <a:ext cx="7776742" cy="563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8020" y="3751554"/>
            <a:ext cx="3367022" cy="1200329"/>
          </a:xfrm>
          <a:prstGeom prst="rect">
            <a:avLst/>
          </a:prstGeom>
          <a:solidFill>
            <a:schemeClr val="accent6">
              <a:lumMod val="50000"/>
            </a:schemeClr>
          </a:solidFill>
        </p:spPr>
        <p:txBody>
          <a:bodyPr wrap="square" rtlCol="0">
            <a:spAutoFit/>
          </a:bodyPr>
          <a:lstStyle/>
          <a:p>
            <a:r>
              <a:rPr lang="en-US" dirty="0" err="1">
                <a:solidFill>
                  <a:schemeClr val="bg1"/>
                </a:solidFill>
                <a:latin typeface="Arial" panose="020B0604020202020204" pitchFamily="34" charset="0"/>
                <a:cs typeface="Arial" panose="020B0604020202020204" pitchFamily="34" charset="0"/>
              </a:rPr>
              <a:t>Bước</a:t>
            </a:r>
            <a:r>
              <a:rPr lang="en-US"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Nhấn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chuột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mục</a:t>
            </a:r>
            <a:r>
              <a:rPr lang="en-US" i="1" dirty="0">
                <a:solidFill>
                  <a:schemeClr val="bg1"/>
                </a:solidFill>
                <a:latin typeface="Arial" panose="020B0604020202020204" pitchFamily="34" charset="0"/>
                <a:cs typeface="Arial" panose="020B0604020202020204" pitchFamily="34" charset="0"/>
              </a:rPr>
              <a:t> “Đ</a:t>
            </a:r>
            <a:r>
              <a:rPr lang="vi-VN" i="1" dirty="0">
                <a:solidFill>
                  <a:schemeClr val="bg1"/>
                </a:solidFill>
                <a:latin typeface="Arial" panose="020B0604020202020204" pitchFamily="34" charset="0"/>
                <a:cs typeface="Arial" panose="020B0604020202020204" pitchFamily="34" charset="0"/>
              </a:rPr>
              <a:t>ă </a:t>
            </a:r>
            <a:r>
              <a:rPr lang="en-US" i="1" dirty="0" err="1">
                <a:solidFill>
                  <a:schemeClr val="bg1"/>
                </a:solidFill>
                <a:latin typeface="Arial" panose="020B0604020202020204" pitchFamily="34" charset="0"/>
                <a:cs typeface="Arial" panose="020B0604020202020204" pitchFamily="34" charset="0"/>
              </a:rPr>
              <a:t>ng</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ký</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mô</a:t>
            </a:r>
            <a:r>
              <a:rPr lang="en-US" i="1" dirty="0">
                <a:solidFill>
                  <a:schemeClr val="bg1"/>
                </a:solidFill>
                <a:latin typeface="Arial" panose="020B0604020202020204" pitchFamily="34" charset="0"/>
                <a:cs typeface="Arial" panose="020B0604020202020204" pitchFamily="34" charset="0"/>
              </a:rPr>
              <a:t> n </a:t>
            </a:r>
            <a:r>
              <a:rPr lang="en-US" i="1" dirty="0" err="1">
                <a:solidFill>
                  <a:schemeClr val="bg1"/>
                </a:solidFill>
                <a:latin typeface="Arial" panose="020B0604020202020204" pitchFamily="34" charset="0"/>
                <a:cs typeface="Arial" panose="020B0604020202020204" pitchFamily="34" charset="0"/>
              </a:rPr>
              <a:t>học</a:t>
            </a:r>
            <a:r>
              <a:rPr lang="en-US" i="1" dirty="0">
                <a:solidFill>
                  <a:schemeClr val="bg1"/>
                </a:solidFill>
                <a:latin typeface="Arial" panose="020B0604020202020204" pitchFamily="34" charset="0"/>
                <a:cs typeface="Arial" panose="020B0604020202020204" pitchFamily="34" charset="0"/>
              </a:rPr>
              <a:t> “ </a:t>
            </a:r>
            <a:r>
              <a:rPr lang="en-US" i="1" dirty="0" err="1">
                <a:solidFill>
                  <a:schemeClr val="bg1"/>
                </a:solidFill>
                <a:latin typeface="Arial" panose="020B0604020202020204" pitchFamily="34" charset="0"/>
                <a:cs typeface="Arial" panose="020B0604020202020204" pitchFamily="34" charset="0"/>
              </a:rPr>
              <a:t>chọn</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Đăng</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ký</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học</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ngành</a:t>
            </a:r>
            <a:r>
              <a:rPr lang="en-US" i="1" dirty="0">
                <a:solidFill>
                  <a:schemeClr val="bg1"/>
                </a:solidFill>
                <a:latin typeface="Arial" panose="020B0604020202020204" pitchFamily="34" charset="0"/>
                <a:cs typeface="Arial" panose="020B0604020202020204" pitchFamily="34" charset="0"/>
              </a:rPr>
              <a:t> 1” </a:t>
            </a:r>
            <a:r>
              <a:rPr lang="en-US" dirty="0" err="1">
                <a:solidFill>
                  <a:schemeClr val="bg1"/>
                </a:solidFill>
                <a:latin typeface="Arial" panose="020B0604020202020204" pitchFamily="34" charset="0"/>
                <a:cs typeface="Arial" panose="020B0604020202020204" pitchFamily="34" charset="0"/>
              </a:rPr>
              <a:t>màn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đăng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hiển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thị</a:t>
            </a:r>
            <a:endParaRPr lang="vi-VN"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488020" y="5145206"/>
            <a:ext cx="3367022" cy="923330"/>
          </a:xfrm>
          <a:prstGeom prst="rect">
            <a:avLst/>
          </a:prstGeom>
          <a:solidFill>
            <a:schemeClr val="accent6">
              <a:lumMod val="50000"/>
            </a:schemeClr>
          </a:solidFill>
        </p:spPr>
        <p:txBody>
          <a:bodyPr wrap="square" rtlCol="0">
            <a:spAutoFit/>
          </a:bodyPr>
          <a:lstStyle/>
          <a:p>
            <a:r>
              <a:rPr lang="en-US" i="1" dirty="0" err="1">
                <a:solidFill>
                  <a:schemeClr val="bg1"/>
                </a:solidFill>
                <a:latin typeface="Arial" panose="020B0604020202020204" pitchFamily="34" charset="0"/>
                <a:cs typeface="Arial" panose="020B0604020202020204" pitchFamily="34" charset="0"/>
              </a:rPr>
              <a:t>Lưu</a:t>
            </a:r>
            <a:r>
              <a:rPr lang="en-US" i="1" dirty="0">
                <a:solidFill>
                  <a:schemeClr val="bg1"/>
                </a:solidFill>
                <a:latin typeface="Arial" panose="020B0604020202020204" pitchFamily="34" charset="0"/>
                <a:cs typeface="Arial" panose="020B0604020202020204" pitchFamily="34" charset="0"/>
              </a:rPr>
              <a:t> ý</a:t>
            </a:r>
            <a:r>
              <a:rPr lang="en-US" i="1" dirty="0" smtClean="0">
                <a:solidFill>
                  <a:schemeClr val="bg1"/>
                </a:solidFill>
                <a:latin typeface="Arial" panose="020B0604020202020204" pitchFamily="34" charset="0"/>
                <a:cs typeface="Arial" panose="020B0604020202020204" pitchFamily="34" charset="0"/>
              </a:rPr>
              <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Lựa</a:t>
            </a:r>
            <a:r>
              <a:rPr lang="en-US" dirty="0" smtClean="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chọn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Môn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học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toàn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trường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bắt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đầu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đăng</a:t>
            </a:r>
            <a:r>
              <a:rPr lang="en-US" dirty="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ký</a:t>
            </a:r>
            <a:r>
              <a:rPr lang="en-US" dirty="0" smtClean="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5" r="2052" b="8437"/>
          <a:stretch/>
        </p:blipFill>
        <p:spPr>
          <a:xfrm>
            <a:off x="3953058" y="1386738"/>
            <a:ext cx="7874758" cy="5442669"/>
          </a:xfrm>
          <a:prstGeom prst="rect">
            <a:avLst/>
          </a:prstGeom>
        </p:spPr>
      </p:pic>
    </p:spTree>
    <p:extLst>
      <p:ext uri="{BB962C8B-B14F-4D97-AF65-F5344CB8AC3E}">
        <p14:creationId xmlns:p14="http://schemas.microsoft.com/office/powerpoint/2010/main" val="224290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fade">
                                      <p:cBhvr>
                                        <p:cTn id="23" dur="1000"/>
                                        <p:tgtEl>
                                          <p:spTgt spid="5123"/>
                                        </p:tgtEl>
                                      </p:cBhvr>
                                    </p:animEffect>
                                    <p:anim calcmode="lin" valueType="num">
                                      <p:cBhvr>
                                        <p:cTn id="24" dur="1000" fill="hold"/>
                                        <p:tgtEl>
                                          <p:spTgt spid="5123"/>
                                        </p:tgtEl>
                                        <p:attrNameLst>
                                          <p:attrName>ppt_x</p:attrName>
                                        </p:attrNameLst>
                                      </p:cBhvr>
                                      <p:tavLst>
                                        <p:tav tm="0">
                                          <p:val>
                                            <p:strVal val="#ppt_x"/>
                                          </p:val>
                                        </p:tav>
                                        <p:tav tm="100000">
                                          <p:val>
                                            <p:strVal val="#ppt_x"/>
                                          </p:val>
                                        </p:tav>
                                      </p:tavLst>
                                    </p:anim>
                                    <p:anim calcmode="lin" valueType="num">
                                      <p:cBhvr>
                                        <p:cTn id="25"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540591" y="5164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panose="020B0604020202020204" pitchFamily="34" charset="0"/>
                <a:cs typeface="Arial" panose="020B0604020202020204" pitchFamily="34" charset="0"/>
              </a:rPr>
              <a:t>5. Đăng ký học</a:t>
            </a:r>
            <a:endParaRPr lang="vi-VN">
              <a:latin typeface="Arial" panose="020B0604020202020204" pitchFamily="34" charset="0"/>
              <a:cs typeface="Arial" panose="020B0604020202020204" pitchFamily="34" charset="0"/>
            </a:endParaRPr>
          </a:p>
        </p:txBody>
      </p:sp>
      <p:sp>
        <p:nvSpPr>
          <p:cNvPr id="2" name="TextBox 1"/>
          <p:cNvSpPr txBox="1"/>
          <p:nvPr/>
        </p:nvSpPr>
        <p:spPr>
          <a:xfrm>
            <a:off x="554878" y="5789794"/>
            <a:ext cx="4863923" cy="923330"/>
          </a:xfrm>
          <a:prstGeom prst="rect">
            <a:avLst/>
          </a:prstGeom>
          <a:solidFill>
            <a:schemeClr val="accent6">
              <a:lumMod val="50000"/>
            </a:schemeClr>
          </a:solid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Lưu ý: Lớp học phần bôi vàng: học phần cùng tên/ các học phần trùng giờ học với học phần đã đăng ký.</a:t>
            </a:r>
            <a:endParaRPr lang="vi-VN">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54878" y="2231343"/>
            <a:ext cx="4849635" cy="3365024"/>
          </a:xfrm>
          <a:prstGeom prst="rect">
            <a:avLst/>
          </a:prstGeom>
          <a:solidFill>
            <a:schemeClr val="accent6">
              <a:lumMod val="50000"/>
            </a:schemeClr>
          </a:solidFill>
        </p:spPr>
        <p:txBody>
          <a:bodyPr wrap="square" rtlCol="0">
            <a:spAutoFit/>
          </a:bodyPr>
          <a:lstStyle/>
          <a:p>
            <a:pPr>
              <a:lnSpc>
                <a:spcPct val="150000"/>
              </a:lnSpc>
            </a:pPr>
            <a:r>
              <a:rPr lang="en-US">
                <a:solidFill>
                  <a:schemeClr val="bg1"/>
                </a:solidFill>
                <a:latin typeface="Arial" panose="020B0604020202020204" pitchFamily="34" charset="0"/>
                <a:cs typeface="Arial" panose="020B0604020202020204" pitchFamily="34" charset="0"/>
              </a:rPr>
              <a:t>- Nhấn chuột vào mục “</a:t>
            </a:r>
            <a:r>
              <a:rPr lang="en-US" b="1">
                <a:solidFill>
                  <a:schemeClr val="bg1"/>
                </a:solidFill>
                <a:latin typeface="Arial" panose="020B0604020202020204" pitchFamily="34" charset="0"/>
                <a:cs typeface="Arial" panose="020B0604020202020204" pitchFamily="34" charset="0"/>
              </a:rPr>
              <a:t>Chọn</a:t>
            </a:r>
            <a:r>
              <a:rPr lang="en-US">
                <a:solidFill>
                  <a:schemeClr val="bg1"/>
                </a:solidFill>
                <a:latin typeface="Arial" panose="020B0604020202020204" pitchFamily="34" charset="0"/>
                <a:cs typeface="Arial" panose="020B0604020202020204" pitchFamily="34" charset="0"/>
              </a:rPr>
              <a:t>” để đánh dấu môn học cần đăng ký </a:t>
            </a:r>
            <a:endParaRPr lang="vi-VN">
              <a:solidFill>
                <a:schemeClr val="bg1"/>
              </a:solidFill>
              <a:latin typeface="Arial" panose="020B0604020202020204" pitchFamily="34" charset="0"/>
              <a:cs typeface="Arial" panose="020B0604020202020204" pitchFamily="34" charset="0"/>
            </a:endParaRPr>
          </a:p>
          <a:p>
            <a:pPr>
              <a:lnSpc>
                <a:spcPct val="150000"/>
              </a:lnSpc>
            </a:pPr>
            <a:r>
              <a:rPr lang="en-US">
                <a:solidFill>
                  <a:schemeClr val="bg1"/>
                </a:solidFill>
                <a:latin typeface="Arial" panose="020B0604020202020204" pitchFamily="34" charset="0"/>
                <a:cs typeface="Arial" panose="020B0604020202020204" pitchFamily="34" charset="0"/>
              </a:rPr>
              <a:t>- Chọn xong các môn học, nhấn chuột vào nút “</a:t>
            </a:r>
            <a:r>
              <a:rPr lang="en-US" b="1">
                <a:solidFill>
                  <a:schemeClr val="bg1"/>
                </a:solidFill>
                <a:latin typeface="Arial" panose="020B0604020202020204" pitchFamily="34" charset="0"/>
                <a:cs typeface="Arial" panose="020B0604020202020204" pitchFamily="34" charset="0"/>
              </a:rPr>
              <a:t>Ghi nhận</a:t>
            </a:r>
            <a:r>
              <a:rPr lang="en-US">
                <a:solidFill>
                  <a:schemeClr val="bg1"/>
                </a:solidFill>
                <a:latin typeface="Arial" panose="020B0604020202020204" pitchFamily="34" charset="0"/>
                <a:cs typeface="Arial" panose="020B0604020202020204" pitchFamily="34" charset="0"/>
              </a:rPr>
              <a:t>”.</a:t>
            </a:r>
            <a:endParaRPr lang="vi-VN">
              <a:solidFill>
                <a:schemeClr val="bg1"/>
              </a:solidFill>
              <a:latin typeface="Arial" panose="020B0604020202020204" pitchFamily="34" charset="0"/>
              <a:cs typeface="Arial" panose="020B0604020202020204" pitchFamily="34" charset="0"/>
            </a:endParaRPr>
          </a:p>
          <a:p>
            <a:pPr>
              <a:lnSpc>
                <a:spcPct val="150000"/>
              </a:lnSpc>
            </a:pPr>
            <a:r>
              <a:rPr lang="en-US">
                <a:solidFill>
                  <a:schemeClr val="bg1"/>
                </a:solidFill>
                <a:latin typeface="Arial" panose="020B0604020202020204" pitchFamily="34" charset="0"/>
                <a:cs typeface="Arial" panose="020B0604020202020204" pitchFamily="34" charset="0"/>
              </a:rPr>
              <a:t>- Ghi chú: Lớp môn học tô vàng là môn học bị trùng lịch với môn học đã đăng ký, lớp môn học không tích chọn được là lớp môn học đã đủ số lượng sinh viên đăng ký</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b="2919"/>
          <a:stretch>
            <a:fillRect/>
          </a:stretch>
        </p:blipFill>
        <p:spPr bwMode="auto">
          <a:xfrm>
            <a:off x="5404513" y="1250115"/>
            <a:ext cx="6291618" cy="530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44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gray">
          <a:xfrm>
            <a:off x="554878" y="56673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panose="020B0604020202020204" pitchFamily="34" charset="0"/>
                <a:cs typeface="Arial" panose="020B0604020202020204" pitchFamily="34" charset="0"/>
              </a:rPr>
              <a:t>5. Đăng ký học</a:t>
            </a:r>
            <a:endParaRPr lang="vi-VN">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2" t="-416" r="-682" b="10514"/>
          <a:stretch/>
        </p:blipFill>
        <p:spPr bwMode="auto">
          <a:xfrm>
            <a:off x="5431809" y="1273701"/>
            <a:ext cx="6305265" cy="516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54877" y="1690427"/>
            <a:ext cx="4876931" cy="5078313"/>
          </a:xfrm>
          <a:prstGeom prst="rect">
            <a:avLst/>
          </a:prstGeom>
          <a:solidFill>
            <a:schemeClr val="accent6">
              <a:lumMod val="50000"/>
            </a:schemeClr>
          </a:solidFill>
        </p:spPr>
        <p:txBody>
          <a:bodyPr wrap="square" rtlCol="0">
            <a:spAutoFit/>
          </a:bodyPr>
          <a:lstStyle/>
          <a:p>
            <a:pPr algn="just">
              <a:lnSpc>
                <a:spcPct val="150000"/>
              </a:lnSpc>
            </a:pPr>
            <a:r>
              <a:rPr lang="en-US" i="1" dirty="0" err="1">
                <a:solidFill>
                  <a:schemeClr val="bg1"/>
                </a:solidFill>
                <a:latin typeface="Arial" panose="020B0604020202020204" pitchFamily="34" charset="0"/>
                <a:cs typeface="Arial" panose="020B0604020202020204" pitchFamily="34" charset="0"/>
              </a:rPr>
              <a:t>Huỷ</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môn</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đã</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đăng</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ký</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nếu</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cần</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thiết</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và</a:t>
            </a:r>
            <a:r>
              <a:rPr lang="en-US" i="1" dirty="0">
                <a:solidFill>
                  <a:schemeClr val="bg1"/>
                </a:solidFill>
                <a:latin typeface="Arial" panose="020B0604020202020204" pitchFamily="34" charset="0"/>
                <a:cs typeface="Arial" panose="020B0604020202020204" pitchFamily="34" charset="0"/>
              </a:rPr>
              <a:t> In </a:t>
            </a:r>
            <a:r>
              <a:rPr lang="en-US" i="1" dirty="0" err="1">
                <a:solidFill>
                  <a:schemeClr val="bg1"/>
                </a:solidFill>
                <a:latin typeface="Arial" panose="020B0604020202020204" pitchFamily="34" charset="0"/>
                <a:cs typeface="Arial" panose="020B0604020202020204" pitchFamily="34" charset="0"/>
              </a:rPr>
              <a:t>phiếu</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đăng</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ký</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môn</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học</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bắt</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buộc</a:t>
            </a:r>
            <a:r>
              <a:rPr lang="en-US" i="1" dirty="0">
                <a:solidFill>
                  <a:schemeClr val="bg1"/>
                </a:solidFill>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solidFill>
                  <a:schemeClr val="bg1"/>
                </a:solidFill>
                <a:latin typeface="Arial" panose="020B0604020202020204" pitchFamily="34" charset="0"/>
                <a:cs typeface="Arial" panose="020B0604020202020204" pitchFamily="34" charset="0"/>
              </a:rPr>
              <a:t>Hủy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một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số</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môn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học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đã</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đăng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r>
              <a:rPr lang="en-US" dirty="0">
                <a:solidFill>
                  <a:schemeClr val="bg1"/>
                </a:solidFill>
                <a:latin typeface="Arial" panose="020B0604020202020204" pitchFamily="34" charset="0"/>
                <a:cs typeface="Arial" panose="020B0604020202020204" pitchFamily="34" charset="0"/>
              </a:rPr>
              <a:t>, click </a:t>
            </a:r>
            <a:r>
              <a:rPr lang="en-US" dirty="0" err="1">
                <a:solidFill>
                  <a:schemeClr val="bg1"/>
                </a:solidFill>
                <a:latin typeface="Arial" panose="020B0604020202020204" pitchFamily="34" charset="0"/>
                <a:cs typeface="Arial" panose="020B0604020202020204" pitchFamily="34" charset="0"/>
              </a:rPr>
              <a:t>chuột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môn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học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cần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hủy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tại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sách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môn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học</a:t>
            </a:r>
            <a:r>
              <a:rPr lang="en-US" dirty="0">
                <a:solidFill>
                  <a:schemeClr val="bg1"/>
                </a:solidFill>
                <a:latin typeface="Arial" panose="020B0604020202020204" pitchFamily="34" charset="0"/>
                <a:cs typeface="Arial" panose="020B0604020202020204" pitchFamily="34" charset="0"/>
              </a:rPr>
              <a:t> </a:t>
            </a:r>
            <a:r>
              <a:rPr lang="vi-VN" dirty="0">
                <a:solidFill>
                  <a:schemeClr val="bg1"/>
                </a:solidFill>
                <a:latin typeface="Arial" panose="020B0604020202020204" pitchFamily="34" charset="0"/>
                <a:cs typeface="Arial" panose="020B0604020202020204" pitchFamily="34" charset="0"/>
              </a:rPr>
              <a:t>đã</a:t>
            </a:r>
            <a:r>
              <a:rPr lang="en-US" dirty="0">
                <a:solidFill>
                  <a:schemeClr val="bg1"/>
                </a:solidFill>
                <a:latin typeface="Arial" panose="020B0604020202020204" pitchFamily="34" charset="0"/>
                <a:cs typeface="Arial" panose="020B0604020202020204" pitchFamily="34" charset="0"/>
              </a:rPr>
              <a:t> </a:t>
            </a:r>
            <a:r>
              <a:rPr lang="vi-VN" dirty="0">
                <a:solidFill>
                  <a:schemeClr val="bg1"/>
                </a:solidFill>
                <a:latin typeface="Arial" panose="020B0604020202020204" pitchFamily="34" charset="0"/>
                <a:cs typeface="Arial" panose="020B0604020202020204" pitchFamily="34" charset="0"/>
              </a:rPr>
              <a:t>đă</a:t>
            </a:r>
            <a:r>
              <a:rPr lang="en-US" dirty="0" err="1">
                <a:solidFill>
                  <a:schemeClr val="bg1"/>
                </a:solidFill>
                <a:latin typeface="Arial" panose="020B0604020202020204" pitchFamily="34" charset="0"/>
                <a:cs typeface="Arial" panose="020B0604020202020204" pitchFamily="34" charset="0"/>
              </a:rPr>
              <a:t>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r>
              <a:rPr lang="en-US" dirty="0">
                <a:solidFill>
                  <a:schemeClr val="bg1"/>
                </a:solidFill>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solidFill>
                  <a:schemeClr val="bg1"/>
                </a:solidFill>
                <a:latin typeface="Arial" panose="020B0604020202020204" pitchFamily="34" charset="0"/>
                <a:cs typeface="Arial" panose="020B0604020202020204" pitchFamily="34" charset="0"/>
              </a:rPr>
              <a:t>Xuất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hiện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màn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hình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thông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báo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Bạn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có</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chắc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chắn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muốn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hủy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môn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học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đã</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đăng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không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Nếu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đồng</a:t>
            </a:r>
            <a:r>
              <a:rPr lang="en-US" dirty="0">
                <a:solidFill>
                  <a:schemeClr val="bg1"/>
                </a:solidFill>
                <a:latin typeface="Arial" panose="020B0604020202020204" pitchFamily="34" charset="0"/>
                <a:cs typeface="Arial" panose="020B0604020202020204" pitchFamily="34" charset="0"/>
              </a:rPr>
              <a:t> ý </a:t>
            </a:r>
            <a:r>
              <a:rPr lang="en-US" dirty="0" err="1">
                <a:solidFill>
                  <a:schemeClr val="bg1"/>
                </a:solidFill>
                <a:latin typeface="Arial" panose="020B0604020202020204" pitchFamily="34" charset="0"/>
                <a:cs typeface="Arial" panose="020B0604020202020204" pitchFamily="34" charset="0"/>
              </a:rPr>
              <a:t>nhấn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chuột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nút</a:t>
            </a:r>
            <a:r>
              <a:rPr lang="en-US" dirty="0">
                <a:solidFill>
                  <a:schemeClr val="bg1"/>
                </a:solidFill>
                <a:latin typeface="Arial" panose="020B0604020202020204" pitchFamily="34" charset="0"/>
                <a:cs typeface="Arial" panose="020B0604020202020204" pitchFamily="34" charset="0"/>
              </a:rPr>
              <a:t> “OK”, </a:t>
            </a:r>
            <a:r>
              <a:rPr lang="en-US" dirty="0" err="1">
                <a:solidFill>
                  <a:schemeClr val="bg1"/>
                </a:solidFill>
                <a:latin typeface="Arial" panose="020B0604020202020204" pitchFamily="34" charset="0"/>
                <a:cs typeface="Arial" panose="020B0604020202020204" pitchFamily="34" charset="0"/>
              </a:rPr>
              <a:t>ngược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lại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nhấn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nút</a:t>
            </a:r>
            <a:r>
              <a:rPr lang="en-US" dirty="0">
                <a:solidFill>
                  <a:schemeClr val="bg1"/>
                </a:solidFill>
                <a:latin typeface="Arial" panose="020B0604020202020204" pitchFamily="34" charset="0"/>
                <a:cs typeface="Arial" panose="020B0604020202020204" pitchFamily="34" charset="0"/>
              </a:rPr>
              <a:t> “Cancel”.</a:t>
            </a:r>
          </a:p>
          <a:p>
            <a:pPr marL="285750" indent="-285750" algn="just">
              <a:lnSpc>
                <a:spcPct val="150000"/>
              </a:lnSpc>
              <a:buFontTx/>
              <a:buChar char="-"/>
            </a:pPr>
            <a:r>
              <a:rPr lang="en-US" dirty="0" err="1">
                <a:solidFill>
                  <a:schemeClr val="bg1"/>
                </a:solidFill>
                <a:latin typeface="Arial" panose="020B0604020202020204" pitchFamily="34" charset="0"/>
                <a:cs typeface="Arial" panose="020B0604020202020204" pitchFamily="34" charset="0"/>
              </a:rPr>
              <a:t>Nhấn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chuột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nút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Xem</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in” </a:t>
            </a:r>
            <a:r>
              <a:rPr lang="en-US" dirty="0" err="1">
                <a:solidFill>
                  <a:schemeClr val="bg1"/>
                </a:solidFill>
                <a:latin typeface="Arial" panose="020B0604020202020204" pitchFamily="34" charset="0"/>
                <a:cs typeface="Arial" panose="020B0604020202020204" pitchFamily="34" charset="0"/>
              </a:rPr>
              <a:t>khi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việc</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đăng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đã</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hoàn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thành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và</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chọn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máy</a:t>
            </a:r>
            <a:r>
              <a:rPr lang="en-US" dirty="0">
                <a:solidFill>
                  <a:schemeClr val="bg1"/>
                </a:solidFill>
                <a:latin typeface="Arial" panose="020B0604020202020204" pitchFamily="34" charset="0"/>
                <a:cs typeface="Arial" panose="020B0604020202020204" pitchFamily="34" charset="0"/>
              </a:rPr>
              <a:t> in </a:t>
            </a:r>
            <a:r>
              <a:rPr lang="en-US" dirty="0" err="1">
                <a:solidFill>
                  <a:schemeClr val="bg1"/>
                </a:solidFill>
                <a:latin typeface="Arial" panose="020B0604020202020204" pitchFamily="34" charset="0"/>
                <a:cs typeface="Arial" panose="020B0604020202020204" pitchFamily="34" charset="0"/>
              </a:rPr>
              <a:t>để</a:t>
            </a:r>
            <a:r>
              <a:rPr lang="en-US" dirty="0">
                <a:solidFill>
                  <a:schemeClr val="bg1"/>
                </a:solidFill>
                <a:latin typeface="Arial" panose="020B0604020202020204" pitchFamily="34" charset="0"/>
                <a:cs typeface="Arial" panose="020B0604020202020204" pitchFamily="34" charset="0"/>
              </a:rPr>
              <a:t> in. </a:t>
            </a: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3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305</TotalTime>
  <Words>1037</Words>
  <Application>Microsoft Office PowerPoint</Application>
  <PresentationFormat>Widescreen</PresentationFormat>
  <Paragraphs>71</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Ion Boardroom</vt:lpstr>
      <vt:lpstr>HƯỚNG DẪN SINH VIÊN  SỬ DỤNG CỔNG THÔNG TIN ĐẠI HỌC QUỐC GIA</vt:lpstr>
      <vt:lpstr>1. Cách thức truy cập cổng thông tin</vt:lpstr>
      <vt:lpstr>2. Thay đổi mật khẩu đăng nhập hệ thống</vt:lpstr>
      <vt:lpstr>2. Thay đổi mật khẩu đăng nhập hệ thống</vt:lpstr>
      <vt:lpstr>3. Cập nhật hồ sơ sinh viên</vt:lpstr>
      <vt:lpstr>4. Kiểm tra thông tin cá nhân</vt:lpstr>
      <vt:lpstr>5. Đăng ký học</vt:lpstr>
      <vt:lpstr>PowerPoint Presentation</vt:lpstr>
      <vt:lpstr>5. Đăng ký học</vt:lpstr>
      <vt:lpstr>5. Đăng ký học - Một số lưu ý khi đăng ký học</vt:lpstr>
      <vt:lpstr>6. Đề cương môn học</vt:lpstr>
      <vt:lpstr>7. Xem lịch thi</vt:lpstr>
      <vt:lpstr>8. Kiểm tra kết quả học tập</vt:lpstr>
      <vt:lpstr>9. Biểu mẫu</vt:lpstr>
      <vt:lpstr>9. Biểu mẫu</vt:lpstr>
      <vt:lpstr>10. Kết thúc chương trình</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SINH VIÊN SỬ DỤNG CỔNG THÔNG TIN ĐẠI HỌC QUỐC GIA</dc:title>
  <dc:creator>Trang Doan</dc:creator>
  <cp:lastModifiedBy>UEB3671</cp:lastModifiedBy>
  <cp:revision>50</cp:revision>
  <cp:lastPrinted>2018-08-29T02:00:08Z</cp:lastPrinted>
  <dcterms:created xsi:type="dcterms:W3CDTF">2018-08-15T09:46:22Z</dcterms:created>
  <dcterms:modified xsi:type="dcterms:W3CDTF">2022-09-22T09:50:07Z</dcterms:modified>
</cp:coreProperties>
</file>